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399" r:id="rId2"/>
    <p:sldId id="719" r:id="rId3"/>
    <p:sldId id="760" r:id="rId4"/>
    <p:sldId id="763" r:id="rId5"/>
    <p:sldId id="764" r:id="rId6"/>
    <p:sldId id="770" r:id="rId7"/>
    <p:sldId id="769" r:id="rId8"/>
    <p:sldId id="766" r:id="rId9"/>
    <p:sldId id="771" r:id="rId10"/>
    <p:sldId id="773" r:id="rId11"/>
    <p:sldId id="774" r:id="rId12"/>
    <p:sldId id="775" r:id="rId13"/>
    <p:sldId id="776" r:id="rId14"/>
    <p:sldId id="777" r:id="rId15"/>
    <p:sldId id="778" r:id="rId16"/>
    <p:sldId id="779" r:id="rId17"/>
    <p:sldId id="780" r:id="rId18"/>
    <p:sldId id="781" r:id="rId19"/>
    <p:sldId id="782" r:id="rId20"/>
    <p:sldId id="783" r:id="rId21"/>
    <p:sldId id="784" r:id="rId22"/>
    <p:sldId id="785" r:id="rId23"/>
    <p:sldId id="786" r:id="rId24"/>
    <p:sldId id="789" r:id="rId25"/>
    <p:sldId id="806" r:id="rId26"/>
    <p:sldId id="807" r:id="rId27"/>
    <p:sldId id="808" r:id="rId28"/>
    <p:sldId id="809" r:id="rId29"/>
    <p:sldId id="810" r:id="rId30"/>
    <p:sldId id="811" r:id="rId31"/>
    <p:sldId id="812" r:id="rId32"/>
    <p:sldId id="813" r:id="rId33"/>
    <p:sldId id="814" r:id="rId34"/>
    <p:sldId id="815" r:id="rId35"/>
    <p:sldId id="816" r:id="rId36"/>
    <p:sldId id="817" r:id="rId37"/>
    <p:sldId id="818" r:id="rId38"/>
    <p:sldId id="791" r:id="rId39"/>
    <p:sldId id="792" r:id="rId40"/>
    <p:sldId id="793" r:id="rId41"/>
    <p:sldId id="794" r:id="rId42"/>
    <p:sldId id="795" r:id="rId43"/>
    <p:sldId id="796" r:id="rId44"/>
    <p:sldId id="790" r:id="rId45"/>
    <p:sldId id="797" r:id="rId46"/>
    <p:sldId id="799" r:id="rId47"/>
    <p:sldId id="800" r:id="rId48"/>
    <p:sldId id="801" r:id="rId49"/>
    <p:sldId id="802" r:id="rId50"/>
    <p:sldId id="803" r:id="rId51"/>
    <p:sldId id="804" r:id="rId52"/>
    <p:sldId id="805" r:id="rId53"/>
    <p:sldId id="819" r:id="rId54"/>
    <p:sldId id="820" r:id="rId55"/>
    <p:sldId id="821" r:id="rId56"/>
    <p:sldId id="822" r:id="rId57"/>
    <p:sldId id="823" r:id="rId58"/>
    <p:sldId id="825" r:id="rId59"/>
    <p:sldId id="826" r:id="rId60"/>
    <p:sldId id="827" r:id="rId61"/>
    <p:sldId id="828" r:id="rId62"/>
    <p:sldId id="829" r:id="rId63"/>
    <p:sldId id="830" r:id="rId64"/>
    <p:sldId id="831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1" autoAdjust="0"/>
    <p:restoredTop sz="94660"/>
  </p:normalViewPr>
  <p:slideViewPr>
    <p:cSldViewPr snapToGrid="0">
      <p:cViewPr>
        <p:scale>
          <a:sx n="125" d="100"/>
          <a:sy n="125" d="100"/>
        </p:scale>
        <p:origin x="145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00BC0-55BC-46F5-8F73-F45F7D45D071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7B984-9EB0-4360-AAD1-21D3DCF6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D458847-0545-4149-87FC-E6F7C6347A52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F5177-1066-4495-A76E-A324FFFC813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At testing</a:t>
            </a:r>
            <a:r>
              <a:rPr lang="en-US" altLang="en-US" baseline="0" dirty="0" smtClean="0"/>
              <a:t> time, when given a new test image, we extract the same image features and use the trained classified for prediction.</a:t>
            </a: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FC3C9D-016C-4EEC-BF9B-4771B859301A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281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551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55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00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DD95B-CFD3-46C7-8DAB-59607A64347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4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4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88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46094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2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4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8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9651-8487-4BBD-969D-A511B1087813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taff.fnwi.uva.nl/th.gevers/pub/GeversPAMI10.pdf" TargetMode="External"/><Relationship Id="rId3" Type="http://schemas.openxmlformats.org/officeDocument/2006/relationships/image" Target="../media/image15.jpg"/><Relationship Id="rId7" Type="http://schemas.openxmlformats.org/officeDocument/2006/relationships/hyperlink" Target="http://www.cs.berkeley.edu/~rbg/latent/" TargetMode="External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.ens.fr/sierra/pdfs/cvpr06b.pdf" TargetMode="External"/><Relationship Id="rId11" Type="http://schemas.openxmlformats.org/officeDocument/2006/relationships/image" Target="../media/image18.jpg"/><Relationship Id="rId5" Type="http://schemas.openxmlformats.org/officeDocument/2006/relationships/hyperlink" Target="http://lear.inrialpes.fr/people/triggs/pubs/Dalal-cvpr05.pdf" TargetMode="External"/><Relationship Id="rId10" Type="http://schemas.openxmlformats.org/officeDocument/2006/relationships/image" Target="../media/image17.jpg"/><Relationship Id="rId4" Type="http://schemas.openxmlformats.org/officeDocument/2006/relationships/hyperlink" Target="https://www.cs.ubc.ca/~lowe/papers/ijcv04.pdf" TargetMode="Externa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mlr.org/papers/volume15/srivastava14a/srivastava14a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1.02876v2.pdf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2.01852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502.03167v3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1.1792v1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bots.ox.ac.uk/~vgg/publications/2014/Simonyan14a/simonyan14a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0035.pdf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2.0035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2524.pdf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504.08083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rxiv.org/pdf/1506.0149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pjreddie.com/darknet/yolo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~wliu/papers/ssd.pdf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arxiv.org/pdf/1612.0824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6.00915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7122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12.01105.pd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arxiv.org/pdf/1612.01105.pdf" TargetMode="Externa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c.gatech.edu/~hays/papers/deep_geo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.gatech.edu/~hays/papers/deep_geo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-foundation.org/openaccess/content_cvpr_2015/papers/Zbontar_Computing_the_Stereo_2015_CVPR_paper.pd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-foundation.org/openaccess/content_cvpr_2015/papers/Zbontar_Computing_the_Stereo_2015_CVPR_paper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v-foundation.org/openaccess/content_cvpr_2015/papers/Schroff_FaceNet_A_Unified_2015_CVPR_paper.pdf" TargetMode="Externa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hunzhang.me.pn/papers/eccv2016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637" y="1374612"/>
            <a:ext cx="7752726" cy="1140667"/>
          </a:xfrm>
          <a:noFill/>
        </p:spPr>
        <p:txBody>
          <a:bodyPr anchor="ctr" anchorCtr="1">
            <a:normAutofit fontScale="90000"/>
          </a:bodyPr>
          <a:lstStyle/>
          <a:p>
            <a:r>
              <a:rPr lang="en-US" sz="6600" dirty="0"/>
              <a:t>Siamese/Triplet Networks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637" y="5561722"/>
            <a:ext cx="7752726" cy="1182655"/>
          </a:xfrm>
          <a:noFill/>
        </p:spPr>
        <p:txBody>
          <a:bodyPr anchor="ctr" anchorCtr="1">
            <a:noAutofit/>
          </a:bodyPr>
          <a:lstStyle/>
          <a:p>
            <a:r>
              <a:rPr lang="en-US" sz="2400" dirty="0"/>
              <a:t>Jia-Bin Huang</a:t>
            </a:r>
          </a:p>
          <a:p>
            <a:r>
              <a:rPr lang="en-US" sz="2400" dirty="0"/>
              <a:t>Virginia </a:t>
            </a:r>
            <a:r>
              <a:rPr lang="en-US" sz="2400" dirty="0" smtClean="0"/>
              <a:t>Tech</a:t>
            </a:r>
          </a:p>
          <a:p>
            <a:r>
              <a:rPr lang="en-US" sz="2400" dirty="0" smtClean="0"/>
              <a:t>ECE 6554 Advanced Computer Vision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480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Image </a:t>
            </a:r>
            <a:r>
              <a:rPr lang="en-US" altLang="zh-TW" dirty="0" smtClean="0"/>
              <a:t>Categorization</a:t>
            </a:r>
            <a:endParaRPr lang="en-US" alt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92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Training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grpSp>
        <p:nvGrpSpPr>
          <p:cNvPr id="9229" name="Group 1"/>
          <p:cNvGrpSpPr>
            <a:grpSpLocks/>
          </p:cNvGrpSpPr>
          <p:nvPr/>
        </p:nvGrpSpPr>
        <p:grpSpPr bwMode="auto">
          <a:xfrm>
            <a:off x="331788" y="4659313"/>
            <a:ext cx="8631237" cy="2178050"/>
            <a:chOff x="331788" y="4659313"/>
            <a:chExt cx="8631237" cy="2178050"/>
          </a:xfrm>
        </p:grpSpPr>
        <p:pic>
          <p:nvPicPr>
            <p:cNvPr id="923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0950"/>
              <a:ext cx="1779588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2933700" y="54102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Image Features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339975" y="5684838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233" name="TextBox 20"/>
            <p:cNvSpPr txBox="1">
              <a:spLocks noChangeArrowheads="1"/>
            </p:cNvSpPr>
            <p:nvPr/>
          </p:nvSpPr>
          <p:spPr bwMode="auto">
            <a:xfrm>
              <a:off x="3068638" y="4659313"/>
              <a:ext cx="1482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</a:rPr>
                <a:t>Testing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9234" name="TextBox 21"/>
            <p:cNvSpPr txBox="1">
              <a:spLocks noChangeArrowheads="1"/>
            </p:cNvSpPr>
            <p:nvPr/>
          </p:nvSpPr>
          <p:spPr bwMode="auto">
            <a:xfrm>
              <a:off x="331788" y="6375400"/>
              <a:ext cx="1689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Test Image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692650" y="5726113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236" name="TextBox 27"/>
            <p:cNvSpPr txBox="1">
              <a:spLocks noChangeArrowheads="1"/>
            </p:cNvSpPr>
            <p:nvPr/>
          </p:nvSpPr>
          <p:spPr bwMode="auto">
            <a:xfrm>
              <a:off x="7443788" y="5913438"/>
              <a:ext cx="1397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Outdoor</a:t>
              </a:r>
            </a:p>
          </p:txBody>
        </p:sp>
        <p:sp>
          <p:nvSpPr>
            <p:cNvPr id="9237" name="TextBox 28"/>
            <p:cNvSpPr txBox="1">
              <a:spLocks noChangeArrowheads="1"/>
            </p:cNvSpPr>
            <p:nvPr/>
          </p:nvSpPr>
          <p:spPr bwMode="auto">
            <a:xfrm>
              <a:off x="7407275" y="5389563"/>
              <a:ext cx="1555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Prediction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459663" y="5243513"/>
              <a:ext cx="1447800" cy="1219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243513" y="5380038"/>
              <a:ext cx="15621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Trained Classifier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856413" y="57150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4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35000" y="11017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Features are the Keys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38559"/>
            <a:ext cx="6796821" cy="1280160"/>
          </a:xfrm>
        </p:spPr>
      </p:pic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1060450" y="2641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SIFT [</a:t>
            </a:r>
            <a:r>
              <a:rPr lang="en-US" altLang="en-US" sz="1600">
                <a:latin typeface="Arial" panose="020B0604020202020204" pitchFamily="34" charset="0"/>
                <a:hlinkClick r:id="rId4"/>
              </a:rPr>
              <a:t>Loewe IJCV 04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5240338" y="2614613"/>
            <a:ext cx="342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HOG [</a:t>
            </a:r>
            <a:r>
              <a:rPr lang="en-US" altLang="en-US" sz="1600">
                <a:latin typeface="Arial" panose="020B0604020202020204" pitchFamily="34" charset="0"/>
                <a:hlinkClick r:id="rId5"/>
              </a:rPr>
              <a:t>Dalal and Triggs CVPR 05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760413" y="4851400"/>
            <a:ext cx="303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SPM [</a:t>
            </a:r>
            <a:r>
              <a:rPr lang="en-US" altLang="en-US" sz="1600">
                <a:latin typeface="Arial" panose="020B0604020202020204" pitchFamily="34" charset="0"/>
                <a:hlinkClick r:id="rId6"/>
              </a:rPr>
              <a:t>Lazebnik et al. CVPR 06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5258593" y="4851400"/>
            <a:ext cx="338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DPM [</a:t>
            </a:r>
            <a:r>
              <a:rPr lang="en-US" altLang="en-US" sz="1600" dirty="0" err="1">
                <a:latin typeface="Arial" panose="020B0604020202020204" pitchFamily="34" charset="0"/>
                <a:hlinkClick r:id="rId7"/>
              </a:rPr>
              <a:t>Felzenszwalb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 et al. PAMI 10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1719263" y="6469063"/>
            <a:ext cx="448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Color Descriptor [</a:t>
            </a:r>
            <a:r>
              <a:rPr lang="en-US" altLang="en-US" sz="1600">
                <a:latin typeface="Arial" panose="020B0604020202020204" pitchFamily="34" charset="0"/>
                <a:hlinkClick r:id="rId8"/>
              </a:rPr>
              <a:t>Van De Sande et al. PAMI 10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76" y="2952750"/>
            <a:ext cx="3055172" cy="194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22644"/>
            <a:ext cx="3311525" cy="16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" y="914400"/>
            <a:ext cx="3801242" cy="172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" y="3006365"/>
            <a:ext cx="32861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1276" grpId="0"/>
      <p:bldP spid="112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Local connectivity</a:t>
            </a:r>
          </a:p>
          <a:p>
            <a:r>
              <a:rPr lang="en-US" sz="2800" dirty="0" smtClean="0"/>
              <a:t>Weight sharing</a:t>
            </a:r>
          </a:p>
          <a:p>
            <a:r>
              <a:rPr lang="en-US" sz="2800" dirty="0" smtClean="0"/>
              <a:t>Handling multiple input channels</a:t>
            </a:r>
          </a:p>
          <a:p>
            <a:r>
              <a:rPr lang="en-US" sz="2800" dirty="0" smtClean="0"/>
              <a:t>Handling multiple output maps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2057400" y="3546145"/>
            <a:ext cx="4862911" cy="2544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0311" y="6477000"/>
            <a:ext cx="2244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 credit: </a:t>
            </a:r>
            <a:r>
              <a:rPr lang="en-US" sz="1400" dirty="0"/>
              <a:t>A. </a:t>
            </a:r>
            <a:r>
              <a:rPr lang="en-US" sz="1400" dirty="0" err="1"/>
              <a:t>Karpathy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3521" y="6324600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 output (activation) maps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5400" y="6324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# input channels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57400" y="6248400"/>
            <a:ext cx="457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33800" y="6248400"/>
            <a:ext cx="2362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2"/>
          </p:cNvCxnSpPr>
          <p:nvPr/>
        </p:nvCxnSpPr>
        <p:spPr>
          <a:xfrm>
            <a:off x="1187496" y="4590495"/>
            <a:ext cx="1403304" cy="286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8796" y="4221163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Local connectivity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22" idx="1"/>
          </p:cNvCxnSpPr>
          <p:nvPr/>
        </p:nvCxnSpPr>
        <p:spPr>
          <a:xfrm flipH="1">
            <a:off x="5105400" y="3347708"/>
            <a:ext cx="1472388" cy="210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77788" y="3163042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Weight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Progress</a:t>
            </a:r>
            <a:r>
              <a:rPr lang="zh-TW" altLang="en-US" dirty="0" smtClean="0"/>
              <a:t> </a:t>
            </a:r>
            <a:r>
              <a:rPr lang="en-US" altLang="zh-TW" dirty="0" smtClean="0"/>
              <a:t>on ImageNet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1053" y="2364581"/>
            <a:ext cx="6830823" cy="3187938"/>
            <a:chOff x="689094" y="1689494"/>
            <a:chExt cx="11358316" cy="5300913"/>
          </a:xfrm>
        </p:grpSpPr>
        <p:pic>
          <p:nvPicPr>
            <p:cNvPr id="11266" name="Picture 2" descr="https://qph.ec.quoracdn.net/main-qimg-7ee011f09c8eb4c4b1b2bfeebcb7a548?convert_to_webp=tru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" t="24199" b="9782"/>
            <a:stretch/>
          </p:blipFill>
          <p:spPr bwMode="auto">
            <a:xfrm>
              <a:off x="1184742" y="1689494"/>
              <a:ext cx="10386427" cy="432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178464" y="5912031"/>
              <a:ext cx="1533399" cy="107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2012 </a:t>
              </a:r>
            </a:p>
            <a:p>
              <a:pPr algn="ctr"/>
              <a:r>
                <a:rPr lang="en-US" dirty="0" err="1"/>
                <a:t>AlexNet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59034" y="5907523"/>
              <a:ext cx="1173344" cy="107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2013 </a:t>
              </a:r>
            </a:p>
            <a:p>
              <a:pPr algn="ctr"/>
              <a:r>
                <a:rPr lang="en-US" dirty="0"/>
                <a:t>ZF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08004" y="5908118"/>
              <a:ext cx="1173344" cy="107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2014 </a:t>
              </a:r>
            </a:p>
            <a:p>
              <a:pPr algn="ctr"/>
              <a:r>
                <a:rPr lang="en-US" dirty="0"/>
                <a:t>VGG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243743" y="5907521"/>
              <a:ext cx="2056259" cy="107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2014 </a:t>
              </a:r>
            </a:p>
            <a:p>
              <a:pPr algn="ctr"/>
              <a:r>
                <a:rPr lang="en-US" dirty="0" err="1"/>
                <a:t>GoogLeNet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77808" y="5915686"/>
              <a:ext cx="1415157" cy="107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2015 </a:t>
              </a:r>
            </a:p>
            <a:p>
              <a:pPr algn="ctr"/>
              <a:r>
                <a:rPr lang="en-US" dirty="0" err="1"/>
                <a:t>ResNet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06036" y="5907521"/>
              <a:ext cx="2541374" cy="107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2016 </a:t>
              </a:r>
            </a:p>
            <a:p>
              <a:pPr algn="ctr"/>
              <a:r>
                <a:rPr lang="en-US" dirty="0"/>
                <a:t>GoogLeNet-v4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89094" y="1884661"/>
              <a:ext cx="696222" cy="614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15</a:t>
              </a:r>
              <a:endParaRPr lang="en-US" sz="135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9094" y="3158782"/>
              <a:ext cx="696222" cy="614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10</a:t>
              </a:r>
              <a:endParaRPr lang="en-US" sz="135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9094" y="4432903"/>
              <a:ext cx="501645" cy="614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  <a:endParaRPr lang="en-US" sz="135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38752" y="2115492"/>
              <a:ext cx="7804493" cy="690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00" dirty="0"/>
                <a:t>ImageNet Image Classification Top5 Error</a:t>
              </a:r>
            </a:p>
          </p:txBody>
        </p:sp>
      </p:grpSp>
      <p:pic>
        <p:nvPicPr>
          <p:cNvPr id="11270" name="Picture 6" descr="https://filebox.ece.vt.edu/~jbhuang/teaching/ece5554-4554/fa16/images/deep_lear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35" y="990295"/>
            <a:ext cx="2117250" cy="47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VGG-Net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The deeper, the better</a:t>
            </a:r>
          </a:p>
          <a:p>
            <a:endParaRPr lang="en-US" dirty="0"/>
          </a:p>
          <a:p>
            <a:r>
              <a:rPr lang="en-US" dirty="0"/>
              <a:t>Key design </a:t>
            </a:r>
            <a:r>
              <a:rPr lang="en-US" dirty="0" smtClean="0"/>
              <a:t>choices:</a:t>
            </a:r>
          </a:p>
          <a:p>
            <a:pPr lvl="1"/>
            <a:r>
              <a:rPr lang="en-US" dirty="0" smtClean="0"/>
              <a:t>3x3 </a:t>
            </a:r>
            <a:r>
              <a:rPr lang="en-US" dirty="0"/>
              <a:t>conv. </a:t>
            </a:r>
            <a:r>
              <a:rPr lang="en-US" dirty="0" smtClean="0"/>
              <a:t>Kernels</a:t>
            </a:r>
            <a:br>
              <a:rPr lang="en-US" dirty="0" smtClean="0"/>
            </a:br>
            <a:r>
              <a:rPr lang="en-US" dirty="0" smtClean="0"/>
              <a:t>- very small</a:t>
            </a:r>
          </a:p>
          <a:p>
            <a:pPr lvl="1"/>
            <a:r>
              <a:rPr lang="en-US" dirty="0" smtClean="0"/>
              <a:t>conv</a:t>
            </a:r>
            <a:r>
              <a:rPr lang="en-US" dirty="0"/>
              <a:t>. stride </a:t>
            </a:r>
            <a:r>
              <a:rPr lang="en-US" dirty="0" smtClean="0"/>
              <a:t>1</a:t>
            </a:r>
            <a:br>
              <a:rPr lang="en-US" dirty="0" smtClean="0"/>
            </a:br>
            <a:r>
              <a:rPr lang="en-US" dirty="0" smtClean="0"/>
              <a:t>- no </a:t>
            </a:r>
            <a:r>
              <a:rPr lang="en-US" dirty="0"/>
              <a:t>loss of information </a:t>
            </a:r>
          </a:p>
          <a:p>
            <a:r>
              <a:rPr lang="en-US" dirty="0"/>
              <a:t>Other </a:t>
            </a:r>
            <a:r>
              <a:rPr lang="en-US" dirty="0" smtClean="0"/>
              <a:t>details:</a:t>
            </a:r>
          </a:p>
          <a:p>
            <a:pPr lvl="1"/>
            <a:r>
              <a:rPr lang="en-US" dirty="0" smtClean="0"/>
              <a:t>Rectification </a:t>
            </a:r>
            <a:r>
              <a:rPr lang="en-US" dirty="0"/>
              <a:t>(</a:t>
            </a:r>
            <a:r>
              <a:rPr lang="en-US" dirty="0" err="1"/>
              <a:t>ReLU</a:t>
            </a:r>
            <a:r>
              <a:rPr lang="en-US" dirty="0"/>
              <a:t>) non-linearity </a:t>
            </a:r>
            <a:endParaRPr lang="en-US" dirty="0" smtClean="0"/>
          </a:p>
          <a:p>
            <a:pPr lvl="1"/>
            <a:r>
              <a:rPr lang="en-US" dirty="0" smtClean="0"/>
              <a:t>5 </a:t>
            </a:r>
            <a:r>
              <a:rPr lang="en-US" dirty="0"/>
              <a:t>max-pool layers (x2 </a:t>
            </a:r>
            <a:r>
              <a:rPr lang="en-US" dirty="0" smtClean="0"/>
              <a:t>reduction)</a:t>
            </a:r>
          </a:p>
          <a:p>
            <a:pPr lvl="1"/>
            <a:r>
              <a:rPr lang="en-US" dirty="0" smtClean="0"/>
              <a:t>no normalization</a:t>
            </a:r>
          </a:p>
          <a:p>
            <a:pPr lvl="1"/>
            <a:r>
              <a:rPr lang="en-US" dirty="0" smtClean="0"/>
              <a:t>3 </a:t>
            </a:r>
            <a:r>
              <a:rPr lang="en-US" dirty="0"/>
              <a:t>fully-connected (FC) layers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59" y="348342"/>
            <a:ext cx="1216050" cy="63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4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9" y="2388484"/>
            <a:ext cx="3221263" cy="425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VGG-Net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3x3 </a:t>
            </a:r>
            <a:r>
              <a:rPr lang="en-US" dirty="0" smtClean="0"/>
              <a:t>layers?</a:t>
            </a:r>
          </a:p>
          <a:p>
            <a:pPr lvl="1"/>
            <a:r>
              <a:rPr lang="en-US" dirty="0" smtClean="0"/>
              <a:t>Stacked </a:t>
            </a:r>
            <a:r>
              <a:rPr lang="en-US" dirty="0"/>
              <a:t>conv. layers have a large receptive field 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3x3 layers – 5x5 receptive </a:t>
            </a:r>
            <a:r>
              <a:rPr lang="en-US" dirty="0" smtClean="0"/>
              <a:t>field</a:t>
            </a:r>
          </a:p>
          <a:p>
            <a:pPr lvl="1"/>
            <a:r>
              <a:rPr lang="en-US" dirty="0" smtClean="0"/>
              <a:t>three </a:t>
            </a:r>
            <a:r>
              <a:rPr lang="en-US" dirty="0"/>
              <a:t>3x3 layers – 7x7 receptive field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/>
              <a:t>non-linearity </a:t>
            </a:r>
            <a:endParaRPr lang="en-US" dirty="0" smtClean="0"/>
          </a:p>
          <a:p>
            <a:pPr lvl="1"/>
            <a:r>
              <a:rPr lang="en-US" dirty="0" smtClean="0"/>
              <a:t>Less </a:t>
            </a:r>
            <a:r>
              <a:rPr lang="en-US" dirty="0"/>
              <a:t>parameters to learn </a:t>
            </a:r>
            <a:endParaRPr lang="en-US" dirty="0" smtClean="0"/>
          </a:p>
          <a:p>
            <a:pPr lvl="1"/>
            <a:r>
              <a:rPr lang="en-US" dirty="0" smtClean="0"/>
              <a:t>~</a:t>
            </a:r>
            <a:r>
              <a:rPr lang="en-US" dirty="0"/>
              <a:t>140M per net</a:t>
            </a:r>
          </a:p>
        </p:txBody>
      </p:sp>
    </p:spTree>
    <p:extLst>
      <p:ext uri="{BB962C8B-B14F-4D97-AF65-F5344CB8AC3E}">
        <p14:creationId xmlns:p14="http://schemas.microsoft.com/office/powerpoint/2010/main" val="2234294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just increase the #layer?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 can we train very deep network?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altLang="zh-TW" dirty="0" smtClean="0"/>
              <a:t>Residual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95" y="1959310"/>
            <a:ext cx="6542209" cy="2244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94" y="5051503"/>
            <a:ext cx="2810067" cy="1656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405" y="4764619"/>
            <a:ext cx="4703142" cy="19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76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DenseNet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180"/>
            <a:ext cx="7886700" cy="4983783"/>
          </a:xfrm>
        </p:spPr>
        <p:txBody>
          <a:bodyPr/>
          <a:lstStyle/>
          <a:p>
            <a:r>
              <a:rPr lang="en-US" dirty="0" smtClean="0"/>
              <a:t>Shorter connections (like </a:t>
            </a:r>
            <a:r>
              <a:rPr lang="en-US" dirty="0" err="1" smtClean="0"/>
              <a:t>ResNet</a:t>
            </a:r>
            <a:r>
              <a:rPr lang="en-US" dirty="0" smtClean="0"/>
              <a:t>) help</a:t>
            </a:r>
          </a:p>
          <a:p>
            <a:r>
              <a:rPr lang="en-US" dirty="0" smtClean="0"/>
              <a:t>Why not just connect them all?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98384"/>
            <a:ext cx="4120242" cy="2944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929371"/>
            <a:ext cx="6999111" cy="928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424" y="1695820"/>
            <a:ext cx="2821259" cy="2177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424" y="3873301"/>
            <a:ext cx="2814307" cy="21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3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CNN with gradient descent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A CNN as composition of functions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(…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…;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dirty="0" smtClean="0"/>
                  <a:t>Parameters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,…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Empirical loss function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Gradient descent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42" name="Picture 2" descr="https://upload.wikimedia.org/wikipedia/commons/thumb/f/ff/Gradient_descent.svg/350px-Gradient_descen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67000"/>
            <a:ext cx="2362200" cy="25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76194" y="6383246"/>
            <a:ext cx="1544012" cy="369332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Learning rate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V="1">
            <a:off x="4648200" y="5791200"/>
            <a:ext cx="381000" cy="5920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600697" y="6379041"/>
            <a:ext cx="1069524" cy="369332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6135459" y="5867400"/>
            <a:ext cx="0" cy="5116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89337" y="6379041"/>
            <a:ext cx="1277309" cy="369332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Old weight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3027992" y="5715000"/>
            <a:ext cx="769602" cy="6640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0990" y="5410188"/>
            <a:ext cx="1381606" cy="369332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1742596" y="5594854"/>
            <a:ext cx="543404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1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9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2936"/>
          </a:xfrm>
        </p:spPr>
        <p:txBody>
          <a:bodyPr/>
          <a:lstStyle/>
          <a:p>
            <a:endParaRPr lang="en-US" altLang="en-US" dirty="0" smtClean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44264"/>
            <a:ext cx="5181600" cy="2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473536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Dropout: A simple way to prevent neural networks from </a:t>
            </a:r>
            <a:r>
              <a:rPr lang="en-US" sz="1600" dirty="0" err="1" smtClean="0"/>
              <a:t>overfitting</a:t>
            </a:r>
            <a:r>
              <a:rPr lang="en-US" sz="1600" dirty="0"/>
              <a:t> [</a:t>
            </a:r>
            <a:r>
              <a:rPr lang="en-US" sz="1600" dirty="0" smtClean="0">
                <a:hlinkClick r:id="rId4"/>
              </a:rPr>
              <a:t>Srivastava JMLR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26609" y="3780491"/>
            <a:ext cx="845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Intuition</a:t>
            </a:r>
            <a:r>
              <a:rPr lang="en-US" sz="2000" dirty="0"/>
              <a:t>: successful </a:t>
            </a:r>
            <a:r>
              <a:rPr lang="en-US" sz="2000" dirty="0" smtClean="0"/>
              <a:t>conspiracies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50 people planning a conspiracy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Strategy A</a:t>
            </a:r>
            <a:r>
              <a:rPr lang="en-US" sz="2000" dirty="0"/>
              <a:t>: plan a big conspiracy involving 50 people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Likely to fail. 50 people need to play their parts correctly.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Strategy B: </a:t>
            </a:r>
            <a:r>
              <a:rPr lang="en-US" sz="2000" dirty="0"/>
              <a:t>plan 10 conspiracies each involving 5 people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Likely to succeed!</a:t>
            </a:r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33400" y="4475457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3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Discussions</a:t>
            </a:r>
          </a:p>
          <a:p>
            <a:endParaRPr lang="en-US" dirty="0"/>
          </a:p>
          <a:p>
            <a:r>
              <a:rPr lang="en-US" dirty="0" smtClean="0"/>
              <a:t>Review important concepts of visual recognition</a:t>
            </a:r>
          </a:p>
          <a:p>
            <a:pPr lvl="1"/>
            <a:r>
              <a:rPr lang="en-US" dirty="0" smtClean="0"/>
              <a:t>Instance recognition</a:t>
            </a:r>
            <a:endParaRPr lang="en-US" dirty="0"/>
          </a:p>
          <a:p>
            <a:pPr lvl="1"/>
            <a:r>
              <a:rPr lang="en-US" dirty="0" smtClean="0"/>
              <a:t>Category </a:t>
            </a:r>
            <a:r>
              <a:rPr lang="en-US" dirty="0"/>
              <a:t>recognition</a:t>
            </a:r>
            <a:endParaRPr lang="en-US" dirty="0" smtClean="0"/>
          </a:p>
          <a:p>
            <a:pPr lvl="1"/>
            <a:r>
              <a:rPr lang="en-US" dirty="0" smtClean="0"/>
              <a:t>Supervised pre-training</a:t>
            </a:r>
          </a:p>
          <a:p>
            <a:pPr lvl="1"/>
            <a:r>
              <a:rPr lang="en-US" dirty="0" smtClean="0"/>
              <a:t>Understanding/visualizing</a:t>
            </a:r>
          </a:p>
          <a:p>
            <a:pPr lvl="1"/>
            <a:r>
              <a:rPr lang="en-US" dirty="0" smtClean="0"/>
              <a:t>Segmentation networks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Siamese/Triplet networks for metric learning</a:t>
            </a:r>
          </a:p>
        </p:txBody>
      </p:sp>
    </p:spTree>
    <p:extLst>
      <p:ext uri="{BB962C8B-B14F-4D97-AF65-F5344CB8AC3E}">
        <p14:creationId xmlns:p14="http://schemas.microsoft.com/office/powerpoint/2010/main" val="32875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495800" cy="24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990600"/>
            <a:ext cx="3258917" cy="24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71" y="5133281"/>
            <a:ext cx="5589655" cy="138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473536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Dropout: A simple way to prevent neural networks from </a:t>
            </a:r>
            <a:r>
              <a:rPr lang="en-US" sz="1600" dirty="0" err="1" smtClean="0"/>
              <a:t>overfitting</a:t>
            </a:r>
            <a:r>
              <a:rPr lang="en-US" sz="1600" dirty="0"/>
              <a:t> [</a:t>
            </a:r>
            <a:r>
              <a:rPr lang="en-US" sz="1600" dirty="0" smtClean="0">
                <a:hlinkClick r:id="rId5"/>
              </a:rPr>
              <a:t>Srivastava JMLR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800600" y="3674476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Main Idea</a:t>
            </a:r>
            <a:r>
              <a:rPr lang="en-US" sz="2000" dirty="0" smtClean="0"/>
              <a:t>: approximately </a:t>
            </a:r>
            <a:r>
              <a:rPr lang="en-US" sz="2000" dirty="0"/>
              <a:t>combining exponentially many different neural network architectures efficiently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2" y="3717877"/>
            <a:ext cx="4454767" cy="123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</a:t>
            </a:r>
            <a:r>
              <a:rPr lang="en-US" altLang="en-US" dirty="0" smtClean="0"/>
              <a:t>Augmentation (Jittering)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i="1" dirty="0" smtClean="0"/>
              <a:t>virtual</a:t>
            </a:r>
            <a:r>
              <a:rPr lang="en-US" dirty="0" smtClean="0"/>
              <a:t> training samples</a:t>
            </a:r>
          </a:p>
          <a:p>
            <a:pPr lvl="1"/>
            <a:r>
              <a:rPr lang="en-US" dirty="0" smtClean="0"/>
              <a:t>Horizontal flip</a:t>
            </a:r>
          </a:p>
          <a:p>
            <a:pPr lvl="1"/>
            <a:r>
              <a:rPr lang="en-US" dirty="0" smtClean="0"/>
              <a:t>Random crop</a:t>
            </a:r>
          </a:p>
          <a:p>
            <a:pPr lvl="1"/>
            <a:r>
              <a:rPr lang="en-US" dirty="0" smtClean="0"/>
              <a:t>Color casting</a:t>
            </a:r>
          </a:p>
          <a:p>
            <a:pPr lvl="1"/>
            <a:r>
              <a:rPr lang="en-US" dirty="0" smtClean="0"/>
              <a:t>Geometric distortion</a:t>
            </a:r>
            <a:endParaRPr 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6560" y="2299187"/>
            <a:ext cx="4187439" cy="453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6200" y="6393325"/>
            <a:ext cx="311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Deep </a:t>
            </a:r>
            <a:r>
              <a:rPr lang="en-US" dirty="0" smtClean="0"/>
              <a:t>Image [</a:t>
            </a:r>
            <a:r>
              <a:rPr lang="en-US" dirty="0" smtClean="0">
                <a:hlinkClick r:id="rId3"/>
              </a:rPr>
              <a:t>Wu et al. 2015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Rectified Linear Unit</a:t>
            </a:r>
            <a:endParaRPr lang="en-US" altLang="en-US" dirty="0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655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990600"/>
            <a:ext cx="6391275" cy="27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3534" y="6254126"/>
            <a:ext cx="587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Lucida Grande"/>
              </a:rPr>
              <a:t>Delving Deep into Rectifiers: Surpassing Human-Level Performance on </a:t>
            </a:r>
            <a:endParaRPr lang="en-US" sz="1400" dirty="0" smtClean="0">
              <a:solidFill>
                <a:srgbClr val="000000"/>
              </a:solidFill>
              <a:latin typeface="Lucida Grande"/>
            </a:endParaRPr>
          </a:p>
          <a:p>
            <a:pPr algn="ctr"/>
            <a:r>
              <a:rPr lang="en-US" sz="1400" dirty="0" err="1" smtClean="0">
                <a:solidFill>
                  <a:srgbClr val="000000"/>
                </a:solidFill>
                <a:latin typeface="Lucida Grande"/>
              </a:rPr>
              <a:t>ImageNet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</a:rPr>
              <a:t> Classification [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  <a:hlinkClick r:id="rId3"/>
              </a:rPr>
              <a:t>He et al. 2015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</a:rPr>
              <a:t>]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62" y="3894585"/>
            <a:ext cx="6400800" cy="22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Batch Normalization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4" y="4592595"/>
            <a:ext cx="5784850" cy="1663700"/>
          </a:xfrm>
        </p:spPr>
      </p:pic>
      <p:pic>
        <p:nvPicPr>
          <p:cNvPr id="645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914400"/>
            <a:ext cx="5203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1023" y="6334780"/>
            <a:ext cx="502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Batch Normalization: Accelerating Deep Network Training </a:t>
            </a:r>
            <a:r>
              <a:rPr lang="en-US" sz="1400" dirty="0" smtClean="0"/>
              <a:t>by </a:t>
            </a:r>
          </a:p>
          <a:p>
            <a:r>
              <a:rPr lang="en-US" sz="1400" dirty="0" smtClean="0"/>
              <a:t>Reducing </a:t>
            </a:r>
            <a:r>
              <a:rPr lang="en-US" sz="1400" dirty="0"/>
              <a:t>Internal Covariate </a:t>
            </a:r>
            <a:r>
              <a:rPr lang="en-US" sz="1400" dirty="0" smtClean="0"/>
              <a:t>Shift [</a:t>
            </a:r>
            <a:r>
              <a:rPr lang="en-US" sz="1400" dirty="0" err="1">
                <a:hlinkClick r:id="rId4"/>
              </a:rPr>
              <a:t>Ioffe</a:t>
            </a:r>
            <a:r>
              <a:rPr lang="en-US" sz="1400" dirty="0">
                <a:hlinkClick r:id="rId4"/>
              </a:rPr>
              <a:t> and </a:t>
            </a:r>
            <a:r>
              <a:rPr lang="en-US" sz="1400" dirty="0" err="1" smtClean="0">
                <a:hlinkClick r:id="rId4"/>
              </a:rPr>
              <a:t>Szegedy</a:t>
            </a:r>
            <a:r>
              <a:rPr lang="en-US" sz="1400" dirty="0" smtClean="0">
                <a:hlinkClick r:id="rId4"/>
              </a:rPr>
              <a:t>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51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transferable are features in CNN?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6" y="2146361"/>
            <a:ext cx="3620358" cy="35926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12" y="1142999"/>
            <a:ext cx="5333689" cy="5599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36" y="60960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transferable are features in deep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neural </a:t>
            </a:r>
            <a:r>
              <a:rPr lang="en-US" dirty="0"/>
              <a:t>networks </a:t>
            </a:r>
            <a:r>
              <a:rPr lang="en-US" dirty="0" smtClean="0"/>
              <a:t>[</a:t>
            </a:r>
            <a:r>
              <a:rPr lang="en-US" dirty="0" smtClean="0">
                <a:hlinkClick r:id="rId4"/>
              </a:rPr>
              <a:t>Yosinski NIPS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Find images that maximize some class </a:t>
            </a:r>
            <a:r>
              <a:rPr lang="en-US" altLang="en-US" sz="3200" dirty="0" smtClean="0"/>
              <a:t>scores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914634" cy="53449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1752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5554663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person: </a:t>
            </a:r>
            <a:r>
              <a:rPr lang="en-US" altLang="zh-TW" sz="2000">
                <a:latin typeface="Arial" panose="020B0604020202020204" pitchFamily="34" charset="0"/>
              </a:rPr>
              <a:t>HOG </a:t>
            </a:r>
            <a:r>
              <a:rPr lang="en-US" altLang="en-US" sz="2000">
                <a:latin typeface="Arial" panose="020B0604020202020204" pitchFamily="34" charset="0"/>
              </a:rPr>
              <a:t>template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635961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Deep Inside Convolutional Networks: </a:t>
            </a:r>
            <a:r>
              <a:rPr lang="en-US" sz="1400" dirty="0" err="1">
                <a:latin typeface="+mj-lt"/>
              </a:rPr>
              <a:t>Visualising</a:t>
            </a:r>
            <a:r>
              <a:rPr lang="en-US" sz="1400" dirty="0">
                <a:latin typeface="+mj-lt"/>
              </a:rPr>
              <a:t> Image Classification Models and Saliency Maps 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[</a:t>
            </a:r>
            <a:r>
              <a:rPr lang="en-US" sz="1400" dirty="0" smtClean="0">
                <a:latin typeface="+mj-lt"/>
                <a:hlinkClick r:id="rId4"/>
              </a:rPr>
              <a:t>Simonyan et al. </a:t>
            </a:r>
            <a:r>
              <a:rPr lang="en-US" sz="1400" dirty="0">
                <a:latin typeface="+mj-lt"/>
                <a:hlinkClick r:id="rId4"/>
              </a:rPr>
              <a:t>ICLR Workshop 2014</a:t>
            </a:r>
            <a:r>
              <a:rPr lang="en-US" sz="1400" dirty="0" smtClean="0">
                <a:latin typeface="+mj-lt"/>
              </a:rPr>
              <a:t>] </a:t>
            </a:r>
            <a:endParaRPr lang="en-US" sz="1400" dirty="0">
              <a:latin typeface="+mj-lt"/>
            </a:endParaRPr>
          </a:p>
        </p:txBody>
      </p:sp>
      <p:sp>
        <p:nvSpPr>
          <p:cNvPr id="4" name="Right Arrow 3"/>
          <p:cNvSpPr/>
          <p:nvPr/>
        </p:nvSpPr>
        <p:spPr>
          <a:xfrm rot="3303307">
            <a:off x="5871944" y="1755268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7874">
            <a:off x="7249329" y="1755268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 activation back </a:t>
            </a:r>
            <a:r>
              <a:rPr lang="en-US" dirty="0"/>
              <a:t>to the input pixel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input pattern originally caused a given activation in the feature maps?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66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47800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– Think-pair-share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FaceNet</a:t>
            </a:r>
            <a:r>
              <a:rPr lang="en-US" dirty="0"/>
              <a:t>: A unified embedding for face recognition and clustering. F. </a:t>
            </a:r>
            <a:r>
              <a:rPr lang="en-US" dirty="0" err="1"/>
              <a:t>Schroff</a:t>
            </a:r>
            <a:r>
              <a:rPr lang="en-US" dirty="0"/>
              <a:t>, D. </a:t>
            </a:r>
            <a:r>
              <a:rPr lang="en-US" dirty="0" err="1"/>
              <a:t>Kalenichenko</a:t>
            </a:r>
            <a:r>
              <a:rPr lang="en-US" dirty="0"/>
              <a:t>, J </a:t>
            </a:r>
            <a:r>
              <a:rPr lang="en-US" dirty="0" err="1"/>
              <a:t>Philbin</a:t>
            </a:r>
            <a:r>
              <a:rPr lang="en-US" dirty="0"/>
              <a:t>, ICCV </a:t>
            </a:r>
            <a:r>
              <a:rPr lang="en-US" dirty="0" smtClean="0"/>
              <a:t>2015</a:t>
            </a:r>
          </a:p>
          <a:p>
            <a:endParaRPr lang="en-US" dirty="0"/>
          </a:p>
          <a:p>
            <a:r>
              <a:rPr lang="en-US" dirty="0" smtClean="0"/>
              <a:t>Discuss </a:t>
            </a:r>
          </a:p>
          <a:p>
            <a:pPr lvl="1"/>
            <a:r>
              <a:rPr lang="en-US" dirty="0" smtClean="0"/>
              <a:t>strength, </a:t>
            </a:r>
          </a:p>
          <a:p>
            <a:pPr lvl="1"/>
            <a:r>
              <a:rPr lang="en-US" dirty="0" smtClean="0"/>
              <a:t>weakness, and </a:t>
            </a:r>
          </a:p>
          <a:p>
            <a:pPr lvl="1"/>
            <a:r>
              <a:rPr lang="en-US" dirty="0" smtClean="0"/>
              <a:t>potential extension</a:t>
            </a:r>
          </a:p>
          <a:p>
            <a:pPr lvl="1"/>
            <a:endParaRPr lang="en-US" dirty="0"/>
          </a:p>
          <a:p>
            <a:r>
              <a:rPr lang="en-US" dirty="0" smtClean="0"/>
              <a:t>Share with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Invert CNN </a:t>
            </a:r>
            <a:r>
              <a:rPr lang="en-US" altLang="en-US" dirty="0" smtClean="0"/>
              <a:t>features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 an image from CNN features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2" y="1828800"/>
            <a:ext cx="6345836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390828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Understanding 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deep image representations by inverting 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them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 </a:t>
            </a:r>
            <a:endParaRPr lang="en-US" sz="1400" dirty="0" smtClean="0">
              <a:solidFill>
                <a:srgbClr val="232323"/>
              </a:solidFill>
              <a:latin typeface="Helvetica Neue"/>
            </a:endParaRPr>
          </a:p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[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3"/>
              </a:rPr>
              <a:t>Mahendran </a:t>
            </a:r>
            <a:r>
              <a:rPr lang="en-US" sz="1400" dirty="0">
                <a:solidFill>
                  <a:srgbClr val="232323"/>
                </a:solidFill>
                <a:latin typeface="Helvetica Neue"/>
                <a:hlinkClick r:id="rId3"/>
              </a:rPr>
              <a:t>and </a:t>
            </a:r>
            <a:r>
              <a:rPr lang="en-US" sz="1400" dirty="0" err="1" smtClean="0">
                <a:solidFill>
                  <a:srgbClr val="232323"/>
                </a:solidFill>
                <a:latin typeface="Helvetica Neue"/>
                <a:hlinkClick r:id="rId3"/>
              </a:rPr>
              <a:t>Vedaldi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3"/>
              </a:rPr>
              <a:t> CVPR 2015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246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</a:t>
            </a:r>
            <a:r>
              <a:rPr lang="en-US" dirty="0" smtClean="0"/>
              <a:t>Reconstruction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8229600" cy="204742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1892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1479556"/>
            <a:ext cx="446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Reconstruction from different layers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2550" y="3922695"/>
            <a:ext cx="446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Multiple reconstructions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52400" y="6390828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Understanding 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deep image representations by inverting 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them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 </a:t>
            </a:r>
            <a:endParaRPr lang="en-US" sz="1400" dirty="0" smtClean="0">
              <a:solidFill>
                <a:srgbClr val="232323"/>
              </a:solidFill>
              <a:latin typeface="Helvetica Neue"/>
            </a:endParaRPr>
          </a:p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[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4"/>
              </a:rPr>
              <a:t>Mahendran </a:t>
            </a:r>
            <a:r>
              <a:rPr lang="en-US" sz="1400" dirty="0">
                <a:solidFill>
                  <a:srgbClr val="232323"/>
                </a:solidFill>
                <a:latin typeface="Helvetica Neue"/>
                <a:hlinkClick r:id="rId4"/>
              </a:rPr>
              <a:t>and </a:t>
            </a:r>
            <a:r>
              <a:rPr lang="en-US" sz="1400" dirty="0" err="1" smtClean="0">
                <a:solidFill>
                  <a:srgbClr val="232323"/>
                </a:solidFill>
                <a:latin typeface="Helvetica Neue"/>
                <a:hlinkClick r:id="rId4"/>
              </a:rPr>
              <a:t>Vedaldi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4"/>
              </a:rPr>
              <a:t> CVPR 2015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44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Breaking CNNs</a:t>
            </a:r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Intriguing properties of neural networks [</a:t>
            </a:r>
            <a:r>
              <a:rPr lang="en-US" altLang="en-US" sz="1600" dirty="0" err="1" smtClean="0">
                <a:latin typeface="Arial" panose="020B0604020202020204" pitchFamily="34" charset="0"/>
                <a:hlinkClick r:id="rId3"/>
              </a:rPr>
              <a:t>Szegedy</a:t>
            </a:r>
            <a:r>
              <a:rPr lang="en-US" altLang="en-US" sz="1600" dirty="0" smtClean="0">
                <a:latin typeface="Arial" panose="020B0604020202020204" pitchFamily="34" charset="0"/>
                <a:hlinkClick r:id="rId3"/>
              </a:rPr>
              <a:t> ICLR 2014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Breaking CNNs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" y="1676400"/>
            <a:ext cx="9067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25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3200" dirty="0" smtClean="0"/>
              <a:t>Images that both CNN and Human can recognize</a:t>
            </a: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 smtClean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2" y="1600200"/>
            <a:ext cx="6190656" cy="469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30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Encoding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4" y="1600201"/>
            <a:ext cx="778119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14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Indirect Encoding</a:t>
            </a:r>
            <a:endParaRPr lang="en-US" altLang="en-US" dirty="0" smtClean="0"/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 smtClean="0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600200"/>
            <a:ext cx="7712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13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R-CNN (Girshick et al. CVPR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7248"/>
            <a:ext cx="8229600" cy="26837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Replace sliding windows with “selective search” region proposals (</a:t>
            </a:r>
            <a:r>
              <a:rPr lang="en-US" dirty="0" err="1" smtClean="0"/>
              <a:t>Uijilings</a:t>
            </a:r>
            <a:r>
              <a:rPr lang="en-US" dirty="0" smtClean="0"/>
              <a:t> et al. IJCV 2013)</a:t>
            </a:r>
          </a:p>
          <a:p>
            <a:r>
              <a:rPr lang="en-US" dirty="0" smtClean="0"/>
              <a:t>Extract rectangles around regions and resize to 227x227</a:t>
            </a:r>
          </a:p>
          <a:p>
            <a:r>
              <a:rPr lang="en-US" dirty="0" smtClean="0"/>
              <a:t>Extract features with fine-tuned  CNN (that was initialized with network trained on </a:t>
            </a:r>
            <a:r>
              <a:rPr lang="en-US" dirty="0" err="1" smtClean="0"/>
              <a:t>ImageNet</a:t>
            </a:r>
            <a:r>
              <a:rPr lang="en-US" dirty="0" smtClean="0"/>
              <a:t> before training)</a:t>
            </a:r>
          </a:p>
          <a:p>
            <a:r>
              <a:rPr lang="en-US" dirty="0" smtClean="0"/>
              <a:t>Classify last layer of network features with SVM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4400"/>
            <a:ext cx="8763000" cy="2528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" y="6346826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arxiv.org/pdf/1311.2524.pdf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9" y="732631"/>
            <a:ext cx="8901881" cy="3536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9" y="4441124"/>
            <a:ext cx="8841594" cy="125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9821" y="6418943"/>
            <a:ext cx="222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Fast RCNN, 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08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Keypoint</a:t>
            </a:r>
            <a:r>
              <a:rPr lang="en-US" sz="4000" dirty="0" smtClean="0"/>
              <a:t> detection and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43100"/>
            <a:ext cx="5352657" cy="3508773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Keypoint</a:t>
            </a:r>
            <a:r>
              <a:rPr lang="en-US" b="1" dirty="0" smtClean="0"/>
              <a:t> </a:t>
            </a:r>
            <a:r>
              <a:rPr lang="en-US" b="1" dirty="0"/>
              <a:t>detection</a:t>
            </a:r>
            <a:r>
              <a:rPr lang="en-US" dirty="0"/>
              <a:t>: repeatable and distinctive</a:t>
            </a:r>
          </a:p>
          <a:p>
            <a:pPr lvl="1"/>
            <a:r>
              <a:rPr lang="en-US" dirty="0"/>
              <a:t>Corners, blobs, stable regions</a:t>
            </a:r>
          </a:p>
          <a:p>
            <a:pPr lvl="1"/>
            <a:r>
              <a:rPr lang="en-US" dirty="0"/>
              <a:t>Harris, </a:t>
            </a:r>
            <a:r>
              <a:rPr lang="en-US" dirty="0" err="1" smtClean="0"/>
              <a:t>DoG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Descriptors</a:t>
            </a:r>
            <a:r>
              <a:rPr lang="en-US" dirty="0"/>
              <a:t>: robust and selective</a:t>
            </a:r>
          </a:p>
          <a:p>
            <a:pPr lvl="1"/>
            <a:r>
              <a:rPr lang="en-US" dirty="0"/>
              <a:t>spatial histograms of orientation</a:t>
            </a:r>
          </a:p>
          <a:p>
            <a:pPr lvl="1"/>
            <a:r>
              <a:rPr lang="en-US" dirty="0"/>
              <a:t>SIFT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058" y="1943101"/>
            <a:ext cx="2590385" cy="194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8532" y="5002608"/>
            <a:ext cx="4058911" cy="17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42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61769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2"/>
              </a:rPr>
              <a:t>Faster R-CNN: Towards Real-Time Object Detection with Region Proposal </a:t>
            </a:r>
            <a:r>
              <a:rPr lang="en-US" sz="1600" dirty="0" smtClean="0">
                <a:hlinkClick r:id="rId2"/>
              </a:rPr>
              <a:t>Networks, NIPS 2015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3" y="982768"/>
            <a:ext cx="4536864" cy="467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2659993"/>
            <a:ext cx="4471125" cy="27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45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16927" y="6418943"/>
            <a:ext cx="4510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YOLO: Real-Time Object </a:t>
            </a:r>
            <a:r>
              <a:rPr lang="en-US" dirty="0" smtClean="0">
                <a:hlinkClick r:id="rId2"/>
              </a:rPr>
              <a:t>Detection, CVPR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52" y="1401763"/>
            <a:ext cx="7207493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20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0" y="19730"/>
            <a:ext cx="8229999" cy="3095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1215" y="6418943"/>
            <a:ext cx="456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SSD: Single Shot </a:t>
            </a:r>
            <a:r>
              <a:rPr lang="en-US" dirty="0" err="1">
                <a:hlinkClick r:id="rId3"/>
              </a:rPr>
              <a:t>MultiBox</a:t>
            </a:r>
            <a:r>
              <a:rPr lang="en-US" dirty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Detector, ECCV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10" y="3886200"/>
            <a:ext cx="7688178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12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8276" y="6343134"/>
            <a:ext cx="4487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YOLO9000: Better, Faster, </a:t>
            </a:r>
            <a:r>
              <a:rPr lang="en-US" dirty="0" smtClean="0">
                <a:hlinkClick r:id="rId2"/>
              </a:rPr>
              <a:t>Stronger, </a:t>
            </a:r>
            <a:r>
              <a:rPr lang="en-US" dirty="0" err="1" smtClean="0">
                <a:hlinkClick r:id="rId2"/>
              </a:rPr>
              <a:t>arXiv</a:t>
            </a:r>
            <a:r>
              <a:rPr lang="en-US" dirty="0" smtClean="0">
                <a:hlinkClick r:id="rId2"/>
              </a:rPr>
              <a:t>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3872253"/>
            <a:ext cx="3543300" cy="253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98425"/>
            <a:ext cx="89630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24" y="1567543"/>
            <a:ext cx="7610949" cy="41633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999" y="60957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Fully Convolutional Networks for Semantic </a:t>
            </a:r>
            <a:r>
              <a:rPr lang="en-US" dirty="0" smtClean="0">
                <a:hlinkClick r:id="rId3"/>
              </a:rPr>
              <a:t>Segmentation,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0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what and where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9" y="1567543"/>
            <a:ext cx="8544962" cy="36481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5999" y="60957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Fully Convolutional Networks for Semantic </a:t>
            </a:r>
            <a:r>
              <a:rPr lang="en-US" dirty="0" smtClean="0">
                <a:hlinkClick r:id="rId3"/>
              </a:rPr>
              <a:t>Segmentation,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9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409830"/>
            <a:ext cx="8877300" cy="4021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9700" y="6176963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hlinkClick r:id="rId3"/>
              </a:rPr>
              <a:t>DeepLab</a:t>
            </a:r>
            <a:r>
              <a:rPr lang="en-US" dirty="0" smtClean="0">
                <a:hlinkClick r:id="rId3"/>
              </a:rPr>
              <a:t>: Semantic Image Segmentation with Deep Convolutional Nets, </a:t>
            </a:r>
            <a:r>
              <a:rPr lang="en-US" dirty="0" err="1" smtClean="0">
                <a:hlinkClick r:id="rId3"/>
              </a:rPr>
              <a:t>Atrous</a:t>
            </a:r>
            <a:r>
              <a:rPr lang="en-US" dirty="0" smtClean="0">
                <a:hlinkClick r:id="rId3"/>
              </a:rPr>
              <a:t> Convolution, and Fully Connected CRFs,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Atrous</a:t>
            </a:r>
            <a:r>
              <a:rPr lang="en-US" dirty="0"/>
              <a:t> c</a:t>
            </a:r>
            <a:r>
              <a:rPr lang="en-US" dirty="0" smtClean="0"/>
              <a:t>onvolution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43" y="928756"/>
            <a:ext cx="4664113" cy="311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70" y="4046220"/>
            <a:ext cx="4237057" cy="27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Atrous</a:t>
            </a:r>
            <a:r>
              <a:rPr lang="en-US" dirty="0"/>
              <a:t> </a:t>
            </a:r>
            <a:r>
              <a:rPr lang="en-US" dirty="0" smtClean="0"/>
              <a:t>spatial pyramid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567543"/>
            <a:ext cx="82677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3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Dilated convolution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inference.vc/content/images/2016/05/Screen-Shot-2016-05-12-at-09-47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1567543"/>
            <a:ext cx="8264525" cy="45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0638" y="6488668"/>
            <a:ext cx="6522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Multi-scale Context Aggregation by Dilated </a:t>
            </a:r>
            <a:r>
              <a:rPr lang="en-US" dirty="0" smtClean="0">
                <a:hlinkClick r:id="rId3"/>
              </a:rPr>
              <a:t>Convolutions, ICLR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2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SIFT descriptor</a:t>
            </a:r>
            <a:endParaRPr lang="en-US" altLang="en-US" dirty="0" smtClean="0"/>
          </a:p>
        </p:txBody>
      </p:sp>
      <p:pic>
        <p:nvPicPr>
          <p:cNvPr id="37891" name="Picture 4" descr="desc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29" y="3358776"/>
            <a:ext cx="5856419" cy="278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 txBox="1">
            <a:spLocks noChangeArrowheads="1"/>
          </p:cNvSpPr>
          <p:nvPr/>
        </p:nvSpPr>
        <p:spPr bwMode="auto">
          <a:xfrm>
            <a:off x="704359" y="1452843"/>
            <a:ext cx="773528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dirty="0"/>
              <a:t>Full version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Divide the 16x16 window into a 4x4 grid of cells (2x2 case shown below)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Compute an orientation histogram for each cell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16 cells * 8 orientations = 128 dimensional descriptor</a:t>
            </a:r>
          </a:p>
          <a:p>
            <a:pPr lvl="1" eaLnBrk="1" hangingPunct="1">
              <a:spcBef>
                <a:spcPct val="20000"/>
              </a:spcBef>
            </a:pPr>
            <a:endParaRPr lang="en-US" altLang="en-US" sz="2000" dirty="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 dirty="0"/>
          </a:p>
        </p:txBody>
      </p:sp>
      <p:sp>
        <p:nvSpPr>
          <p:cNvPr id="37893" name="Rectangle 14"/>
          <p:cNvSpPr>
            <a:spLocks noChangeArrowheads="1"/>
          </p:cNvSpPr>
          <p:nvPr/>
        </p:nvSpPr>
        <p:spPr bwMode="auto">
          <a:xfrm>
            <a:off x="6924723" y="6604084"/>
            <a:ext cx="20521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/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4166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4101"/>
            <a:ext cx="9060180" cy="2562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6553" y="6358733"/>
            <a:ext cx="3730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Pyramid Scene Parsing </a:t>
            </a:r>
            <a:r>
              <a:rPr lang="en-US" dirty="0" smtClean="0">
                <a:hlinkClick r:id="rId3"/>
              </a:rPr>
              <a:t>Network, 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767" y="63080"/>
            <a:ext cx="6760893" cy="36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84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yramid Scene Parsing Netwo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385" y="355283"/>
            <a:ext cx="6031230" cy="6031230"/>
          </a:xfrm>
        </p:spPr>
      </p:pic>
      <p:sp>
        <p:nvSpPr>
          <p:cNvPr id="5" name="Rectangle 4"/>
          <p:cNvSpPr/>
          <p:nvPr/>
        </p:nvSpPr>
        <p:spPr>
          <a:xfrm>
            <a:off x="2706553" y="6358733"/>
            <a:ext cx="3730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Pyramid Scene Parsing </a:t>
            </a:r>
            <a:r>
              <a:rPr lang="en-US" dirty="0" smtClean="0">
                <a:hlinkClick r:id="rId5"/>
              </a:rPr>
              <a:t>Network,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Siamese/Triplet networks for </a:t>
            </a:r>
            <a:r>
              <a:rPr lang="en-US" dirty="0" smtClean="0"/>
              <a:t>distance 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2"/>
            <a:ext cx="7886700" cy="5077097"/>
          </a:xfrm>
        </p:spPr>
        <p:txBody>
          <a:bodyPr>
            <a:normAutofit/>
          </a:bodyPr>
          <a:lstStyle/>
          <a:p>
            <a:r>
              <a:rPr lang="en-US" dirty="0" smtClean="0"/>
              <a:t>Distance metric learning</a:t>
            </a:r>
          </a:p>
          <a:p>
            <a:pPr lvl="1"/>
            <a:r>
              <a:rPr lang="en-US" dirty="0" smtClean="0"/>
              <a:t>Learn feature embedding so that the distances capture the semantic similarity</a:t>
            </a:r>
          </a:p>
          <a:p>
            <a:r>
              <a:rPr lang="en-US" dirty="0" smtClean="0"/>
              <a:t>D( ‘Tech’, ‘Taco’) = 3</a:t>
            </a:r>
          </a:p>
          <a:p>
            <a:endParaRPr lang="en-US" dirty="0" smtClean="0"/>
          </a:p>
          <a:p>
            <a:r>
              <a:rPr lang="en-US" dirty="0"/>
              <a:t>D(            ,            ) = </a:t>
            </a:r>
            <a:r>
              <a:rPr lang="en-US" dirty="0" smtClean="0"/>
              <a:t>25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D(            ,            ) = 50</a:t>
            </a:r>
          </a:p>
          <a:p>
            <a:endParaRPr lang="en-US" dirty="0"/>
          </a:p>
          <a:p>
            <a:r>
              <a:rPr lang="en-US" dirty="0"/>
              <a:t>D(            ,            ) = </a:t>
            </a:r>
            <a:r>
              <a:rPr lang="en-US" dirty="0" smtClean="0"/>
              <a:t>?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381125" y="4667771"/>
            <a:ext cx="777240" cy="7772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99360" y="4667771"/>
            <a:ext cx="777240" cy="7772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381125" y="3649980"/>
            <a:ext cx="800100" cy="822960"/>
            <a:chOff x="1381125" y="3649980"/>
            <a:chExt cx="800100" cy="82296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81125" y="4061460"/>
              <a:ext cx="8001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46885" y="3649980"/>
              <a:ext cx="1" cy="8229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499360" y="3642360"/>
            <a:ext cx="800100" cy="822960"/>
            <a:chOff x="1381125" y="3649980"/>
            <a:chExt cx="800100" cy="82296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381125" y="4061460"/>
              <a:ext cx="8001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46885" y="3649980"/>
              <a:ext cx="1" cy="8229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/>
          <p:cNvSpPr/>
          <p:nvPr/>
        </p:nvSpPr>
        <p:spPr>
          <a:xfrm>
            <a:off x="1381125" y="3649980"/>
            <a:ext cx="150495" cy="150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080386" y="4137230"/>
            <a:ext cx="150495" cy="150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6" y="5743491"/>
            <a:ext cx="777240" cy="7283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60" y="5744095"/>
            <a:ext cx="778102" cy="7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39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Siamese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581" y="1150620"/>
            <a:ext cx="6700838" cy="436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" y="5501373"/>
            <a:ext cx="7431405" cy="91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2061" y="6418943"/>
            <a:ext cx="7025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Learning Deep Representations for Ground-to-Aerial </a:t>
            </a:r>
            <a:r>
              <a:rPr lang="en-US" sz="1600" dirty="0" err="1" smtClean="0">
                <a:hlinkClick r:id="rId4"/>
              </a:rPr>
              <a:t>Geolocalization</a:t>
            </a:r>
            <a:r>
              <a:rPr lang="en-US" sz="1600" dirty="0" smtClean="0">
                <a:hlinkClick r:id="rId4"/>
              </a:rPr>
              <a:t>, CVPR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5623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04" y="0"/>
            <a:ext cx="6020752" cy="23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2061" y="6418943"/>
            <a:ext cx="7025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Learning Deep Representations for Ground-to-Aerial </a:t>
            </a:r>
            <a:r>
              <a:rPr lang="en-US" sz="1600" dirty="0" err="1" smtClean="0">
                <a:hlinkClick r:id="rId3"/>
              </a:rPr>
              <a:t>Geolocalization</a:t>
            </a:r>
            <a:r>
              <a:rPr lang="en-US" sz="1600" dirty="0" smtClean="0">
                <a:hlinkClick r:id="rId3"/>
              </a:rPr>
              <a:t>, CVPR 2015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76" y="2508483"/>
            <a:ext cx="6851807" cy="391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70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26" y="0"/>
            <a:ext cx="3110467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910" y="6418943"/>
            <a:ext cx="8721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Computing the Stereo Matching Cost with a Convolutional Neural </a:t>
            </a:r>
            <a:r>
              <a:rPr lang="en-US" dirty="0" smtClean="0">
                <a:hlinkClick r:id="rId3"/>
              </a:rPr>
              <a:t>Network, CVPR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135" y="1558359"/>
            <a:ext cx="3143250" cy="67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759" y="2953656"/>
            <a:ext cx="2847975" cy="590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366713"/>
            <a:ext cx="2819400" cy="600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8759" y="2536254"/>
            <a:ext cx="2528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Negative examples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508759" y="3979045"/>
            <a:ext cx="2398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Positive examples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1034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" y="426720"/>
            <a:ext cx="8728200" cy="5594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910" y="6418943"/>
            <a:ext cx="8721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Computing the Stereo Matching Cost with a Convolutional Neural </a:t>
            </a:r>
            <a:r>
              <a:rPr lang="en-US" dirty="0" smtClean="0">
                <a:hlinkClick r:id="rId3"/>
              </a:rPr>
              <a:t>Network,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82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" y="1567543"/>
            <a:ext cx="7372350" cy="1266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5" y="3053103"/>
            <a:ext cx="732472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1" y="5119688"/>
            <a:ext cx="6848475" cy="1057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5997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hlinkClick r:id="rId5"/>
              </a:rPr>
              <a:t>FaceNet</a:t>
            </a:r>
            <a:r>
              <a:rPr lang="en-US" dirty="0">
                <a:hlinkClick r:id="rId5"/>
              </a:rPr>
              <a:t>: A Unified Embedding for Face Recognition and </a:t>
            </a:r>
            <a:r>
              <a:rPr lang="en-US" dirty="0" smtClean="0">
                <a:hlinkClick r:id="rId5"/>
              </a:rPr>
              <a:t>Clustering,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32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Multi-face 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" y="2195503"/>
            <a:ext cx="9072299" cy="2406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Tracking Persons-of-Interest via Adaptive Discriminative </a:t>
            </a:r>
            <a:r>
              <a:rPr lang="en-US" dirty="0" smtClean="0">
                <a:hlinkClick r:id="rId3"/>
              </a:rPr>
              <a:t>Features, ECCV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challenge: large appearance </a:t>
            </a:r>
            <a:r>
              <a:rPr lang="en-US" dirty="0" smtClean="0"/>
              <a:t>variations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4" y="2125266"/>
            <a:ext cx="4436006" cy="122495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4" y="3796024"/>
            <a:ext cx="4436005" cy="123007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967" y="2125266"/>
            <a:ext cx="4412939" cy="122495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967" y="3796024"/>
            <a:ext cx="4412939" cy="123007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539894" y="5372350"/>
            <a:ext cx="42607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Need </a:t>
            </a:r>
            <a:r>
              <a:rPr lang="en-US" sz="2700" b="1" dirty="0">
                <a:solidFill>
                  <a:srgbClr val="FF0000"/>
                </a:solidFill>
              </a:rPr>
              <a:t>discriminative</a:t>
            </a:r>
            <a:r>
              <a:rPr lang="en-US" sz="2700" dirty="0">
                <a:solidFill>
                  <a:srgbClr val="FF0000"/>
                </a:solidFill>
              </a:rPr>
              <a:t> features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8525" y="3369212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Sojin</a:t>
            </a:r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6682073" y="3364858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Minah</a:t>
            </a:r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2081800" y="5026100"/>
            <a:ext cx="59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Yura</a:t>
            </a:r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6760040" y="5033415"/>
            <a:ext cx="678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Hyeri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6928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Visual Words</a:t>
            </a:r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676830" y="1462077"/>
            <a:ext cx="3210859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defRPr/>
            </a:pPr>
            <a:r>
              <a:rPr kumimoji="1" lang="en-US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Example: each group of patches belongs to the same visual word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2" t="26868" r="13412" b="46005"/>
          <a:stretch>
            <a:fillRect/>
          </a:stretch>
        </p:blipFill>
        <p:spPr bwMode="auto">
          <a:xfrm>
            <a:off x="4389872" y="1760954"/>
            <a:ext cx="3700463" cy="200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2" t="57695" r="13412" b="15762"/>
          <a:stretch>
            <a:fillRect/>
          </a:stretch>
        </p:blipFill>
        <p:spPr bwMode="auto">
          <a:xfrm>
            <a:off x="4383919" y="3768348"/>
            <a:ext cx="3701654" cy="19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911366" y="5712639"/>
            <a:ext cx="25479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Trebuchet MS" pitchFamily="34" charset="0"/>
              </a:rPr>
              <a:t>Figure from  Sivic &amp; Zisserman, ICCV 2003</a:t>
            </a:r>
          </a:p>
        </p:txBody>
      </p:sp>
      <p:sp>
        <p:nvSpPr>
          <p:cNvPr id="8" name="Oval 69"/>
          <p:cNvSpPr>
            <a:spLocks noChangeArrowheads="1"/>
          </p:cNvSpPr>
          <p:nvPr/>
        </p:nvSpPr>
        <p:spPr bwMode="auto">
          <a:xfrm>
            <a:off x="2514601" y="3829051"/>
            <a:ext cx="169069" cy="424273"/>
          </a:xfrm>
          <a:prstGeom prst="ellipse">
            <a:avLst/>
          </a:prstGeom>
          <a:solidFill>
            <a:srgbClr val="FFFFFF"/>
          </a:solidFill>
          <a:ln w="12700" cap="sq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lIns="67500" tIns="35100" rIns="67500" bIns="35100">
            <a:spAutoFit/>
          </a:bodyPr>
          <a:lstStyle/>
          <a:p>
            <a:pPr>
              <a:defRPr/>
            </a:pPr>
            <a:endParaRPr lang="en-US" sz="1500" kern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9" name="Group 62"/>
          <p:cNvGrpSpPr>
            <a:grpSpLocks noChangeAspect="1"/>
          </p:cNvGrpSpPr>
          <p:nvPr/>
        </p:nvGrpSpPr>
        <p:grpSpPr bwMode="auto">
          <a:xfrm>
            <a:off x="1828800" y="2914650"/>
            <a:ext cx="1662113" cy="2087166"/>
            <a:chOff x="1244596" y="-2173065"/>
            <a:chExt cx="6853224" cy="8600841"/>
          </a:xfrm>
        </p:grpSpPr>
        <p:grpSp>
          <p:nvGrpSpPr>
            <p:cNvPr id="10" name="Group 35"/>
            <p:cNvGrpSpPr>
              <a:grpSpLocks noChangeAspect="1"/>
            </p:cNvGrpSpPr>
            <p:nvPr/>
          </p:nvGrpSpPr>
          <p:grpSpPr bwMode="auto">
            <a:xfrm>
              <a:off x="1244613" y="-2173054"/>
              <a:ext cx="6853261" cy="8600791"/>
              <a:chOff x="1056" y="-1124"/>
              <a:chExt cx="4032" cy="5060"/>
            </a:xfrm>
          </p:grpSpPr>
          <p:sp>
            <p:nvSpPr>
              <p:cNvPr id="18" name="Oval 36"/>
              <p:cNvSpPr>
                <a:spLocks noChangeAspect="1" noChangeArrowheads="1"/>
              </p:cNvSpPr>
              <p:nvPr/>
            </p:nvSpPr>
            <p:spPr bwMode="auto">
              <a:xfrm>
                <a:off x="1824" y="-112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" name="Oval 37"/>
              <p:cNvSpPr>
                <a:spLocks noChangeAspect="1" noChangeArrowheads="1"/>
              </p:cNvSpPr>
              <p:nvPr/>
            </p:nvSpPr>
            <p:spPr bwMode="auto">
              <a:xfrm>
                <a:off x="1585" y="206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" name="Oval 38"/>
              <p:cNvSpPr>
                <a:spLocks noChangeAspect="1" noChangeArrowheads="1"/>
              </p:cNvSpPr>
              <p:nvPr/>
            </p:nvSpPr>
            <p:spPr bwMode="auto">
              <a:xfrm>
                <a:off x="1922" y="187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1" name="Oval 39"/>
              <p:cNvSpPr>
                <a:spLocks noChangeAspect="1" noChangeArrowheads="1"/>
              </p:cNvSpPr>
              <p:nvPr/>
            </p:nvSpPr>
            <p:spPr bwMode="auto">
              <a:xfrm>
                <a:off x="2015" y="177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2" name="Oval 40"/>
              <p:cNvSpPr>
                <a:spLocks noChangeAspect="1" noChangeArrowheads="1"/>
              </p:cNvSpPr>
              <p:nvPr/>
            </p:nvSpPr>
            <p:spPr bwMode="auto">
              <a:xfrm>
                <a:off x="1922" y="206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" name="Oval 41"/>
              <p:cNvSpPr>
                <a:spLocks noChangeAspect="1" noChangeArrowheads="1"/>
              </p:cNvSpPr>
              <p:nvPr/>
            </p:nvSpPr>
            <p:spPr bwMode="auto">
              <a:xfrm>
                <a:off x="1538" y="100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4" name="Oval 42"/>
              <p:cNvSpPr>
                <a:spLocks noChangeAspect="1" noChangeArrowheads="1"/>
              </p:cNvSpPr>
              <p:nvPr/>
            </p:nvSpPr>
            <p:spPr bwMode="auto">
              <a:xfrm>
                <a:off x="1824" y="143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5" name="Oval 43"/>
              <p:cNvSpPr>
                <a:spLocks noChangeAspect="1" noChangeArrowheads="1"/>
              </p:cNvSpPr>
              <p:nvPr/>
            </p:nvSpPr>
            <p:spPr bwMode="auto">
              <a:xfrm>
                <a:off x="2593" y="331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6" name="Oval 44"/>
              <p:cNvSpPr>
                <a:spLocks noChangeAspect="1" noChangeArrowheads="1"/>
              </p:cNvSpPr>
              <p:nvPr/>
            </p:nvSpPr>
            <p:spPr bwMode="auto">
              <a:xfrm>
                <a:off x="2451" y="340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7" name="Oval 45"/>
              <p:cNvSpPr>
                <a:spLocks noChangeAspect="1" noChangeArrowheads="1"/>
              </p:cNvSpPr>
              <p:nvPr/>
            </p:nvSpPr>
            <p:spPr bwMode="auto">
              <a:xfrm>
                <a:off x="2737" y="3356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8" name="Oval 46"/>
              <p:cNvSpPr>
                <a:spLocks noChangeAspect="1" noChangeArrowheads="1"/>
              </p:cNvSpPr>
              <p:nvPr/>
            </p:nvSpPr>
            <p:spPr bwMode="auto">
              <a:xfrm>
                <a:off x="2783" y="326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9" name="Oval 47"/>
              <p:cNvSpPr>
                <a:spLocks noChangeAspect="1" noChangeArrowheads="1"/>
              </p:cNvSpPr>
              <p:nvPr/>
            </p:nvSpPr>
            <p:spPr bwMode="auto">
              <a:xfrm>
                <a:off x="2691" y="307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0" name="Oval 48"/>
              <p:cNvSpPr>
                <a:spLocks noChangeAspect="1" noChangeArrowheads="1"/>
              </p:cNvSpPr>
              <p:nvPr/>
            </p:nvSpPr>
            <p:spPr bwMode="auto">
              <a:xfrm>
                <a:off x="2835" y="288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1" name="Oval 49"/>
              <p:cNvSpPr>
                <a:spLocks noChangeAspect="1" noChangeArrowheads="1"/>
              </p:cNvSpPr>
              <p:nvPr/>
            </p:nvSpPr>
            <p:spPr bwMode="auto">
              <a:xfrm>
                <a:off x="3023" y="2972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2" name="Oval 50"/>
              <p:cNvSpPr>
                <a:spLocks noChangeAspect="1" noChangeArrowheads="1"/>
              </p:cNvSpPr>
              <p:nvPr/>
            </p:nvSpPr>
            <p:spPr bwMode="auto">
              <a:xfrm>
                <a:off x="2691" y="258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3" name="Oval 51"/>
              <p:cNvSpPr>
                <a:spLocks noChangeAspect="1" noChangeArrowheads="1"/>
              </p:cNvSpPr>
              <p:nvPr/>
            </p:nvSpPr>
            <p:spPr bwMode="auto">
              <a:xfrm>
                <a:off x="2737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4" name="Oval 52"/>
              <p:cNvSpPr>
                <a:spLocks noChangeAspect="1" noChangeArrowheads="1"/>
              </p:cNvSpPr>
              <p:nvPr/>
            </p:nvSpPr>
            <p:spPr bwMode="auto">
              <a:xfrm>
                <a:off x="3309" y="2972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5" name="Oval 53"/>
              <p:cNvSpPr>
                <a:spLocks noChangeAspect="1" noChangeArrowheads="1"/>
              </p:cNvSpPr>
              <p:nvPr/>
            </p:nvSpPr>
            <p:spPr bwMode="auto">
              <a:xfrm>
                <a:off x="3121" y="283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6" name="Oval 54"/>
              <p:cNvSpPr>
                <a:spLocks noChangeAspect="1" noChangeArrowheads="1"/>
              </p:cNvSpPr>
              <p:nvPr/>
            </p:nvSpPr>
            <p:spPr bwMode="auto">
              <a:xfrm>
                <a:off x="3693" y="302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7" name="Oval 55"/>
              <p:cNvSpPr>
                <a:spLocks noChangeAspect="1" noChangeArrowheads="1"/>
              </p:cNvSpPr>
              <p:nvPr/>
            </p:nvSpPr>
            <p:spPr bwMode="auto">
              <a:xfrm>
                <a:off x="2737" y="365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8" name="Oval 56"/>
              <p:cNvSpPr>
                <a:spLocks noChangeAspect="1" noChangeArrowheads="1"/>
              </p:cNvSpPr>
              <p:nvPr/>
            </p:nvSpPr>
            <p:spPr bwMode="auto">
              <a:xfrm>
                <a:off x="2255" y="3598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39" name="Oval 57"/>
              <p:cNvSpPr>
                <a:spLocks noChangeAspect="1" noChangeArrowheads="1"/>
              </p:cNvSpPr>
              <p:nvPr/>
            </p:nvSpPr>
            <p:spPr bwMode="auto">
              <a:xfrm>
                <a:off x="2541" y="288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0" name="Oval 58"/>
              <p:cNvSpPr>
                <a:spLocks noChangeAspect="1" noChangeArrowheads="1"/>
              </p:cNvSpPr>
              <p:nvPr/>
            </p:nvSpPr>
            <p:spPr bwMode="auto">
              <a:xfrm>
                <a:off x="2593" y="258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1" name="Oval 59"/>
              <p:cNvSpPr>
                <a:spLocks noChangeAspect="1" noChangeArrowheads="1"/>
              </p:cNvSpPr>
              <p:nvPr/>
            </p:nvSpPr>
            <p:spPr bwMode="auto">
              <a:xfrm>
                <a:off x="4034" y="297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2" name="Oval 60"/>
              <p:cNvSpPr>
                <a:spLocks noChangeAspect="1" noChangeArrowheads="1"/>
              </p:cNvSpPr>
              <p:nvPr/>
            </p:nvSpPr>
            <p:spPr bwMode="auto">
              <a:xfrm>
                <a:off x="3453" y="2830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3" name="Oval 61"/>
              <p:cNvSpPr>
                <a:spLocks noChangeAspect="1" noChangeArrowheads="1"/>
              </p:cNvSpPr>
              <p:nvPr/>
            </p:nvSpPr>
            <p:spPr bwMode="auto">
              <a:xfrm>
                <a:off x="4080" y="278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" name="Oval 62"/>
              <p:cNvSpPr>
                <a:spLocks noChangeAspect="1" noChangeArrowheads="1"/>
              </p:cNvSpPr>
              <p:nvPr/>
            </p:nvSpPr>
            <p:spPr bwMode="auto">
              <a:xfrm>
                <a:off x="3745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5" name="Oval 63"/>
              <p:cNvSpPr>
                <a:spLocks noChangeAspect="1" noChangeArrowheads="1"/>
              </p:cNvSpPr>
              <p:nvPr/>
            </p:nvSpPr>
            <p:spPr bwMode="auto">
              <a:xfrm>
                <a:off x="283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6" name="Oval 64"/>
              <p:cNvSpPr>
                <a:spLocks noChangeAspect="1" noChangeArrowheads="1"/>
              </p:cNvSpPr>
              <p:nvPr/>
            </p:nvSpPr>
            <p:spPr bwMode="auto">
              <a:xfrm>
                <a:off x="2639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7" name="Oval 65"/>
              <p:cNvSpPr>
                <a:spLocks noChangeAspect="1" noChangeArrowheads="1"/>
              </p:cNvSpPr>
              <p:nvPr/>
            </p:nvSpPr>
            <p:spPr bwMode="auto">
              <a:xfrm>
                <a:off x="2015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8" name="Oval 66"/>
              <p:cNvSpPr>
                <a:spLocks noChangeAspect="1" noChangeArrowheads="1"/>
              </p:cNvSpPr>
              <p:nvPr/>
            </p:nvSpPr>
            <p:spPr bwMode="auto">
              <a:xfrm>
                <a:off x="1486" y="86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9" name="Oval 67"/>
              <p:cNvSpPr>
                <a:spLocks noChangeAspect="1" noChangeArrowheads="1"/>
              </p:cNvSpPr>
              <p:nvPr/>
            </p:nvSpPr>
            <p:spPr bwMode="auto">
              <a:xfrm>
                <a:off x="2015" y="216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0" name="Oval 68"/>
              <p:cNvSpPr>
                <a:spLocks noChangeAspect="1" noChangeArrowheads="1"/>
              </p:cNvSpPr>
              <p:nvPr/>
            </p:nvSpPr>
            <p:spPr bwMode="auto">
              <a:xfrm>
                <a:off x="1726" y="211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1" name="Oval 69"/>
              <p:cNvSpPr>
                <a:spLocks noChangeAspect="1" noChangeArrowheads="1"/>
              </p:cNvSpPr>
              <p:nvPr/>
            </p:nvSpPr>
            <p:spPr bwMode="auto">
              <a:xfrm>
                <a:off x="1824" y="177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2" name="Oval 70"/>
              <p:cNvSpPr>
                <a:spLocks noChangeAspect="1" noChangeArrowheads="1"/>
              </p:cNvSpPr>
              <p:nvPr/>
            </p:nvSpPr>
            <p:spPr bwMode="auto">
              <a:xfrm>
                <a:off x="1440" y="191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3" name="Oval 71"/>
              <p:cNvSpPr>
                <a:spLocks noChangeAspect="1" noChangeArrowheads="1"/>
              </p:cNvSpPr>
              <p:nvPr/>
            </p:nvSpPr>
            <p:spPr bwMode="auto">
              <a:xfrm>
                <a:off x="2110" y="167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4" name="Oval 72"/>
              <p:cNvSpPr>
                <a:spLocks noChangeAspect="1" noChangeArrowheads="1"/>
              </p:cNvSpPr>
              <p:nvPr/>
            </p:nvSpPr>
            <p:spPr bwMode="auto">
              <a:xfrm>
                <a:off x="2353" y="187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5" name="Oval 73"/>
              <p:cNvSpPr>
                <a:spLocks noChangeAspect="1" noChangeArrowheads="1"/>
              </p:cNvSpPr>
              <p:nvPr/>
            </p:nvSpPr>
            <p:spPr bwMode="auto">
              <a:xfrm>
                <a:off x="2451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6" name="Oval 74"/>
              <p:cNvSpPr>
                <a:spLocks noChangeAspect="1" noChangeArrowheads="1"/>
              </p:cNvSpPr>
              <p:nvPr/>
            </p:nvSpPr>
            <p:spPr bwMode="auto">
              <a:xfrm>
                <a:off x="2255" y="148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7" name="Oval 75"/>
              <p:cNvSpPr>
                <a:spLocks noChangeAspect="1" noChangeArrowheads="1"/>
              </p:cNvSpPr>
              <p:nvPr/>
            </p:nvSpPr>
            <p:spPr bwMode="auto">
              <a:xfrm>
                <a:off x="2156" y="124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8" name="Oval 76"/>
              <p:cNvSpPr>
                <a:spLocks noChangeAspect="1" noChangeArrowheads="1"/>
              </p:cNvSpPr>
              <p:nvPr/>
            </p:nvSpPr>
            <p:spPr bwMode="auto">
              <a:xfrm>
                <a:off x="2156" y="158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59" name="Oval 77"/>
              <p:cNvSpPr>
                <a:spLocks noChangeAspect="1" noChangeArrowheads="1"/>
              </p:cNvSpPr>
              <p:nvPr/>
            </p:nvSpPr>
            <p:spPr bwMode="auto">
              <a:xfrm>
                <a:off x="2639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0" name="Oval 78"/>
              <p:cNvSpPr>
                <a:spLocks noChangeAspect="1" noChangeArrowheads="1"/>
              </p:cNvSpPr>
              <p:nvPr/>
            </p:nvSpPr>
            <p:spPr bwMode="auto">
              <a:xfrm>
                <a:off x="3407" y="191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1" name="Oval 79"/>
              <p:cNvSpPr>
                <a:spLocks noChangeAspect="1" noChangeArrowheads="1"/>
              </p:cNvSpPr>
              <p:nvPr/>
            </p:nvSpPr>
            <p:spPr bwMode="auto">
              <a:xfrm>
                <a:off x="3219" y="2354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2" name="Oval 80"/>
              <p:cNvSpPr>
                <a:spLocks noChangeAspect="1" noChangeArrowheads="1"/>
              </p:cNvSpPr>
              <p:nvPr/>
            </p:nvSpPr>
            <p:spPr bwMode="auto">
              <a:xfrm>
                <a:off x="3263" y="244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3" name="Oval 81"/>
              <p:cNvSpPr>
                <a:spLocks noChangeAspect="1" noChangeArrowheads="1"/>
              </p:cNvSpPr>
              <p:nvPr/>
            </p:nvSpPr>
            <p:spPr bwMode="auto">
              <a:xfrm>
                <a:off x="3791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4" name="Oval 82"/>
              <p:cNvSpPr>
                <a:spLocks noChangeAspect="1" noChangeArrowheads="1"/>
              </p:cNvSpPr>
              <p:nvPr/>
            </p:nvSpPr>
            <p:spPr bwMode="auto">
              <a:xfrm>
                <a:off x="3407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5" name="Oval 83"/>
              <p:cNvSpPr>
                <a:spLocks noChangeAspect="1" noChangeArrowheads="1"/>
              </p:cNvSpPr>
              <p:nvPr/>
            </p:nvSpPr>
            <p:spPr bwMode="auto">
              <a:xfrm>
                <a:off x="3551" y="1679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6" name="Oval 84"/>
              <p:cNvSpPr>
                <a:spLocks noChangeAspect="1" noChangeArrowheads="1"/>
              </p:cNvSpPr>
              <p:nvPr/>
            </p:nvSpPr>
            <p:spPr bwMode="auto">
              <a:xfrm>
                <a:off x="4129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7" name="Oval 85"/>
              <p:cNvSpPr>
                <a:spLocks noChangeAspect="1" noChangeArrowheads="1"/>
              </p:cNvSpPr>
              <p:nvPr/>
            </p:nvSpPr>
            <p:spPr bwMode="auto">
              <a:xfrm>
                <a:off x="3309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8" name="Oval 86"/>
              <p:cNvSpPr>
                <a:spLocks noChangeAspect="1" noChangeArrowheads="1"/>
              </p:cNvSpPr>
              <p:nvPr/>
            </p:nvSpPr>
            <p:spPr bwMode="auto">
              <a:xfrm>
                <a:off x="1680" y="110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9" name="Oval 87"/>
              <p:cNvSpPr>
                <a:spLocks noChangeAspect="1" noChangeArrowheads="1"/>
              </p:cNvSpPr>
              <p:nvPr/>
            </p:nvSpPr>
            <p:spPr bwMode="auto">
              <a:xfrm>
                <a:off x="1200" y="865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0" name="Oval 88"/>
              <p:cNvSpPr>
                <a:spLocks noChangeAspect="1" noChangeArrowheads="1"/>
              </p:cNvSpPr>
              <p:nvPr/>
            </p:nvSpPr>
            <p:spPr bwMode="auto">
              <a:xfrm>
                <a:off x="1486" y="48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1" name="Oval 89"/>
              <p:cNvSpPr>
                <a:spLocks noChangeAspect="1" noChangeArrowheads="1"/>
              </p:cNvSpPr>
              <p:nvPr/>
            </p:nvSpPr>
            <p:spPr bwMode="auto">
              <a:xfrm>
                <a:off x="3551" y="105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2" name="Oval 90"/>
              <p:cNvSpPr>
                <a:spLocks noChangeAspect="1" noChangeArrowheads="1"/>
              </p:cNvSpPr>
              <p:nvPr/>
            </p:nvSpPr>
            <p:spPr bwMode="auto">
              <a:xfrm>
                <a:off x="3263" y="81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3" name="Oval 91"/>
              <p:cNvSpPr>
                <a:spLocks noChangeAspect="1" noChangeArrowheads="1"/>
              </p:cNvSpPr>
              <p:nvPr/>
            </p:nvSpPr>
            <p:spPr bwMode="auto">
              <a:xfrm>
                <a:off x="3693" y="67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4" name="Oval 92"/>
              <p:cNvSpPr>
                <a:spLocks noChangeAspect="1" noChangeArrowheads="1"/>
              </p:cNvSpPr>
              <p:nvPr/>
            </p:nvSpPr>
            <p:spPr bwMode="auto">
              <a:xfrm>
                <a:off x="3505" y="76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5" name="Oval 93"/>
              <p:cNvSpPr>
                <a:spLocks noChangeAspect="1" noChangeArrowheads="1"/>
              </p:cNvSpPr>
              <p:nvPr/>
            </p:nvSpPr>
            <p:spPr bwMode="auto">
              <a:xfrm>
                <a:off x="3407" y="48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6" name="Oval 94"/>
              <p:cNvSpPr>
                <a:spLocks noChangeAspect="1" noChangeArrowheads="1"/>
              </p:cNvSpPr>
              <p:nvPr/>
            </p:nvSpPr>
            <p:spPr bwMode="auto">
              <a:xfrm>
                <a:off x="4464" y="158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7" name="Oval 95"/>
              <p:cNvSpPr>
                <a:spLocks noChangeAspect="1" noChangeArrowheads="1"/>
              </p:cNvSpPr>
              <p:nvPr/>
            </p:nvSpPr>
            <p:spPr bwMode="auto">
              <a:xfrm>
                <a:off x="4658" y="134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8" name="Oval 96"/>
              <p:cNvSpPr>
                <a:spLocks noChangeAspect="1" noChangeArrowheads="1"/>
              </p:cNvSpPr>
              <p:nvPr/>
            </p:nvSpPr>
            <p:spPr bwMode="auto">
              <a:xfrm>
                <a:off x="5042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9" name="Oval 97"/>
              <p:cNvSpPr>
                <a:spLocks noChangeAspect="1" noChangeArrowheads="1"/>
              </p:cNvSpPr>
              <p:nvPr/>
            </p:nvSpPr>
            <p:spPr bwMode="auto">
              <a:xfrm>
                <a:off x="4944" y="173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0" name="Oval 98"/>
              <p:cNvSpPr>
                <a:spLocks noChangeAspect="1" noChangeArrowheads="1"/>
              </p:cNvSpPr>
              <p:nvPr/>
            </p:nvSpPr>
            <p:spPr bwMode="auto">
              <a:xfrm>
                <a:off x="3647" y="124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1" name="Oval 99"/>
              <p:cNvSpPr>
                <a:spLocks noChangeAspect="1" noChangeArrowheads="1"/>
              </p:cNvSpPr>
              <p:nvPr/>
            </p:nvSpPr>
            <p:spPr bwMode="auto">
              <a:xfrm>
                <a:off x="3309" y="57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2" name="Oval 100"/>
              <p:cNvSpPr>
                <a:spLocks noChangeAspect="1" noChangeArrowheads="1"/>
              </p:cNvSpPr>
              <p:nvPr/>
            </p:nvSpPr>
            <p:spPr bwMode="auto">
              <a:xfrm>
                <a:off x="4273" y="139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3" name="Oval 101"/>
              <p:cNvSpPr>
                <a:spLocks noChangeAspect="1" noChangeArrowheads="1"/>
              </p:cNvSpPr>
              <p:nvPr/>
            </p:nvSpPr>
            <p:spPr bwMode="auto">
              <a:xfrm>
                <a:off x="4034" y="143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4" name="Oval 102"/>
              <p:cNvSpPr>
                <a:spLocks noChangeAspect="1" noChangeArrowheads="1"/>
              </p:cNvSpPr>
              <p:nvPr/>
            </p:nvSpPr>
            <p:spPr bwMode="auto">
              <a:xfrm>
                <a:off x="2399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5" name="Oval 103"/>
              <p:cNvSpPr>
                <a:spLocks noChangeAspect="1" noChangeArrowheads="1"/>
              </p:cNvSpPr>
              <p:nvPr/>
            </p:nvSpPr>
            <p:spPr bwMode="auto">
              <a:xfrm>
                <a:off x="2977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6" name="Oval 104"/>
              <p:cNvSpPr>
                <a:spLocks noChangeAspect="1" noChangeArrowheads="1"/>
              </p:cNvSpPr>
              <p:nvPr/>
            </p:nvSpPr>
            <p:spPr bwMode="auto">
              <a:xfrm>
                <a:off x="2015" y="148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7" name="Oval 105"/>
              <p:cNvSpPr>
                <a:spLocks noChangeAspect="1" noChangeArrowheads="1"/>
              </p:cNvSpPr>
              <p:nvPr/>
            </p:nvSpPr>
            <p:spPr bwMode="auto">
              <a:xfrm>
                <a:off x="307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8" name="Oval 106"/>
              <p:cNvSpPr>
                <a:spLocks noChangeAspect="1" noChangeArrowheads="1"/>
              </p:cNvSpPr>
              <p:nvPr/>
            </p:nvSpPr>
            <p:spPr bwMode="auto">
              <a:xfrm>
                <a:off x="3023" y="264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89" name="Oval 107"/>
              <p:cNvSpPr>
                <a:spLocks noChangeAspect="1" noChangeArrowheads="1"/>
              </p:cNvSpPr>
              <p:nvPr/>
            </p:nvSpPr>
            <p:spPr bwMode="auto">
              <a:xfrm>
                <a:off x="3167" y="264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0" name="Oval 108"/>
              <p:cNvSpPr>
                <a:spLocks noChangeAspect="1" noChangeArrowheads="1"/>
              </p:cNvSpPr>
              <p:nvPr/>
            </p:nvSpPr>
            <p:spPr bwMode="auto">
              <a:xfrm>
                <a:off x="3936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1" name="Oval 109"/>
              <p:cNvSpPr>
                <a:spLocks noChangeAspect="1" noChangeArrowheads="1"/>
              </p:cNvSpPr>
              <p:nvPr/>
            </p:nvSpPr>
            <p:spPr bwMode="auto">
              <a:xfrm>
                <a:off x="3837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2" name="Oval 110"/>
              <p:cNvSpPr>
                <a:spLocks noChangeAspect="1" noChangeArrowheads="1"/>
              </p:cNvSpPr>
              <p:nvPr/>
            </p:nvSpPr>
            <p:spPr bwMode="auto">
              <a:xfrm>
                <a:off x="4129" y="129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3" name="Oval 111"/>
              <p:cNvSpPr>
                <a:spLocks noChangeAspect="1" noChangeArrowheads="1"/>
              </p:cNvSpPr>
              <p:nvPr/>
            </p:nvSpPr>
            <p:spPr bwMode="auto">
              <a:xfrm>
                <a:off x="4418" y="115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4" name="Oval 112"/>
              <p:cNvSpPr>
                <a:spLocks noChangeAspect="1" noChangeArrowheads="1"/>
              </p:cNvSpPr>
              <p:nvPr/>
            </p:nvSpPr>
            <p:spPr bwMode="auto">
              <a:xfrm>
                <a:off x="4366" y="173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5" name="Oval 113"/>
              <p:cNvSpPr>
                <a:spLocks noChangeAspect="1" noChangeArrowheads="1"/>
              </p:cNvSpPr>
              <p:nvPr/>
            </p:nvSpPr>
            <p:spPr bwMode="auto">
              <a:xfrm>
                <a:off x="4990" y="187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6" name="Oval 114"/>
              <p:cNvSpPr>
                <a:spLocks noChangeAspect="1" noChangeArrowheads="1"/>
              </p:cNvSpPr>
              <p:nvPr/>
            </p:nvSpPr>
            <p:spPr bwMode="auto">
              <a:xfrm>
                <a:off x="4900" y="1347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7" name="Oval 115"/>
              <p:cNvSpPr>
                <a:spLocks noChangeAspect="1" noChangeArrowheads="1"/>
              </p:cNvSpPr>
              <p:nvPr/>
            </p:nvSpPr>
            <p:spPr bwMode="auto">
              <a:xfrm>
                <a:off x="3075" y="278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8" name="Oval 116"/>
              <p:cNvSpPr>
                <a:spLocks noChangeAspect="1" noChangeArrowheads="1"/>
              </p:cNvSpPr>
              <p:nvPr/>
            </p:nvSpPr>
            <p:spPr bwMode="auto">
              <a:xfrm>
                <a:off x="2497" y="3696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99" name="Oval 117"/>
              <p:cNvSpPr>
                <a:spLocks noChangeAspect="1" noChangeArrowheads="1"/>
              </p:cNvSpPr>
              <p:nvPr/>
            </p:nvSpPr>
            <p:spPr bwMode="auto">
              <a:xfrm>
                <a:off x="3889" y="264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0" name="Oval 118"/>
              <p:cNvSpPr>
                <a:spLocks noChangeAspect="1" noChangeArrowheads="1"/>
              </p:cNvSpPr>
              <p:nvPr/>
            </p:nvSpPr>
            <p:spPr bwMode="auto">
              <a:xfrm>
                <a:off x="4175" y="316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1" name="Oval 119"/>
              <p:cNvSpPr>
                <a:spLocks noChangeAspect="1" noChangeArrowheads="1"/>
              </p:cNvSpPr>
              <p:nvPr/>
            </p:nvSpPr>
            <p:spPr bwMode="auto">
              <a:xfrm>
                <a:off x="2639" y="389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2" name="Oval 120"/>
              <p:cNvSpPr>
                <a:spLocks noChangeAspect="1" noChangeArrowheads="1"/>
              </p:cNvSpPr>
              <p:nvPr/>
            </p:nvSpPr>
            <p:spPr bwMode="auto">
              <a:xfrm>
                <a:off x="1296" y="182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3" name="Oval 121"/>
              <p:cNvSpPr>
                <a:spLocks noChangeAspect="1" noChangeArrowheads="1"/>
              </p:cNvSpPr>
              <p:nvPr/>
            </p:nvSpPr>
            <p:spPr bwMode="auto">
              <a:xfrm>
                <a:off x="1585" y="182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4" name="Oval 122"/>
              <p:cNvSpPr>
                <a:spLocks noChangeAspect="1" noChangeArrowheads="1"/>
              </p:cNvSpPr>
              <p:nvPr/>
            </p:nvSpPr>
            <p:spPr bwMode="auto">
              <a:xfrm>
                <a:off x="1538" y="173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5" name="Oval 123"/>
              <p:cNvSpPr>
                <a:spLocks noChangeAspect="1" noChangeArrowheads="1"/>
              </p:cNvSpPr>
              <p:nvPr/>
            </p:nvSpPr>
            <p:spPr bwMode="auto">
              <a:xfrm>
                <a:off x="2353" y="230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6" name="Oval 124"/>
              <p:cNvSpPr>
                <a:spLocks noChangeAspect="1" noChangeArrowheads="1"/>
              </p:cNvSpPr>
              <p:nvPr/>
            </p:nvSpPr>
            <p:spPr bwMode="auto">
              <a:xfrm>
                <a:off x="2783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7" name="Oval 125"/>
              <p:cNvSpPr>
                <a:spLocks noChangeAspect="1" noChangeArrowheads="1"/>
              </p:cNvSpPr>
              <p:nvPr/>
            </p:nvSpPr>
            <p:spPr bwMode="auto">
              <a:xfrm>
                <a:off x="2497" y="720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8" name="Oval 126"/>
              <p:cNvSpPr>
                <a:spLocks noChangeAspect="1" noChangeArrowheads="1"/>
              </p:cNvSpPr>
              <p:nvPr/>
            </p:nvSpPr>
            <p:spPr bwMode="auto">
              <a:xfrm>
                <a:off x="2541" y="225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9" name="Oval 127"/>
              <p:cNvSpPr>
                <a:spLocks noChangeAspect="1" noChangeArrowheads="1"/>
              </p:cNvSpPr>
              <p:nvPr/>
            </p:nvSpPr>
            <p:spPr bwMode="auto">
              <a:xfrm>
                <a:off x="2156" y="963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0" name="Oval 128"/>
              <p:cNvSpPr>
                <a:spLocks noChangeAspect="1" noChangeArrowheads="1"/>
              </p:cNvSpPr>
              <p:nvPr/>
            </p:nvSpPr>
            <p:spPr bwMode="auto">
              <a:xfrm>
                <a:off x="2110" y="225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1" name="Oval 129"/>
              <p:cNvSpPr>
                <a:spLocks noChangeAspect="1" noChangeArrowheads="1"/>
              </p:cNvSpPr>
              <p:nvPr/>
            </p:nvSpPr>
            <p:spPr bwMode="auto">
              <a:xfrm>
                <a:off x="2737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2" name="Oval 130"/>
              <p:cNvSpPr>
                <a:spLocks noChangeAspect="1" noChangeArrowheads="1"/>
              </p:cNvSpPr>
              <p:nvPr/>
            </p:nvSpPr>
            <p:spPr bwMode="auto">
              <a:xfrm>
                <a:off x="2639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3" name="Oval 131"/>
              <p:cNvSpPr>
                <a:spLocks noChangeAspect="1" noChangeArrowheads="1"/>
              </p:cNvSpPr>
              <p:nvPr/>
            </p:nvSpPr>
            <p:spPr bwMode="auto">
              <a:xfrm>
                <a:off x="2541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4" name="Oval 132"/>
              <p:cNvSpPr>
                <a:spLocks noChangeAspect="1" noChangeArrowheads="1"/>
              </p:cNvSpPr>
              <p:nvPr/>
            </p:nvSpPr>
            <p:spPr bwMode="auto">
              <a:xfrm>
                <a:off x="2737" y="139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5" name="Oval 133"/>
              <p:cNvSpPr>
                <a:spLocks noChangeAspect="1" noChangeArrowheads="1"/>
              </p:cNvSpPr>
              <p:nvPr/>
            </p:nvSpPr>
            <p:spPr bwMode="auto">
              <a:xfrm>
                <a:off x="1154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6" name="Oval 134"/>
              <p:cNvSpPr>
                <a:spLocks noChangeAspect="1" noChangeArrowheads="1"/>
              </p:cNvSpPr>
              <p:nvPr/>
            </p:nvSpPr>
            <p:spPr bwMode="auto">
              <a:xfrm>
                <a:off x="1056" y="62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7" name="Oval 135"/>
              <p:cNvSpPr>
                <a:spLocks noChangeAspect="1" noChangeArrowheads="1"/>
              </p:cNvSpPr>
              <p:nvPr/>
            </p:nvSpPr>
            <p:spPr bwMode="auto">
              <a:xfrm>
                <a:off x="1631" y="57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8" name="Oval 136"/>
              <p:cNvSpPr>
                <a:spLocks noChangeAspect="1" noChangeArrowheads="1"/>
              </p:cNvSpPr>
              <p:nvPr/>
            </p:nvSpPr>
            <p:spPr bwMode="auto">
              <a:xfrm>
                <a:off x="1342" y="100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9" name="Oval 137"/>
              <p:cNvSpPr>
                <a:spLocks noChangeAspect="1" noChangeArrowheads="1"/>
              </p:cNvSpPr>
              <p:nvPr/>
            </p:nvSpPr>
            <p:spPr bwMode="auto">
              <a:xfrm>
                <a:off x="2255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0" name="Oval 138"/>
              <p:cNvSpPr>
                <a:spLocks noChangeAspect="1" noChangeArrowheads="1"/>
              </p:cNvSpPr>
              <p:nvPr/>
            </p:nvSpPr>
            <p:spPr bwMode="auto">
              <a:xfrm>
                <a:off x="3219" y="2115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1" name="Oval 139"/>
              <p:cNvSpPr>
                <a:spLocks noChangeAspect="1" noChangeArrowheads="1"/>
              </p:cNvSpPr>
              <p:nvPr/>
            </p:nvSpPr>
            <p:spPr bwMode="auto">
              <a:xfrm>
                <a:off x="3075" y="211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2" name="Oval 140"/>
              <p:cNvSpPr>
                <a:spLocks noChangeAspect="1" noChangeArrowheads="1"/>
              </p:cNvSpPr>
              <p:nvPr/>
            </p:nvSpPr>
            <p:spPr bwMode="auto">
              <a:xfrm>
                <a:off x="3219" y="1633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3" name="Oval 141"/>
              <p:cNvSpPr>
                <a:spLocks noChangeAspect="1" noChangeArrowheads="1"/>
              </p:cNvSpPr>
              <p:nvPr/>
            </p:nvSpPr>
            <p:spPr bwMode="auto">
              <a:xfrm>
                <a:off x="3309" y="177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4" name="Oval 142"/>
              <p:cNvSpPr>
                <a:spLocks noChangeAspect="1" noChangeArrowheads="1"/>
              </p:cNvSpPr>
              <p:nvPr/>
            </p:nvSpPr>
            <p:spPr bwMode="auto">
              <a:xfrm>
                <a:off x="3693" y="91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5" name="Oval 143"/>
              <p:cNvSpPr>
                <a:spLocks noChangeAspect="1" noChangeArrowheads="1"/>
              </p:cNvSpPr>
              <p:nvPr/>
            </p:nvSpPr>
            <p:spPr bwMode="auto">
              <a:xfrm>
                <a:off x="3603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6" name="Oval 144"/>
              <p:cNvSpPr>
                <a:spLocks noChangeAspect="1" noChangeArrowheads="1"/>
              </p:cNvSpPr>
              <p:nvPr/>
            </p:nvSpPr>
            <p:spPr bwMode="auto">
              <a:xfrm>
                <a:off x="3219" y="383"/>
                <a:ext cx="43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7" name="Oval 145"/>
              <p:cNvSpPr>
                <a:spLocks noChangeAspect="1" noChangeArrowheads="1"/>
              </p:cNvSpPr>
              <p:nvPr/>
            </p:nvSpPr>
            <p:spPr bwMode="auto">
              <a:xfrm>
                <a:off x="3309" y="28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28" name="Oval 146"/>
              <p:cNvSpPr>
                <a:spLocks noChangeAspect="1" noChangeArrowheads="1"/>
              </p:cNvSpPr>
              <p:nvPr/>
            </p:nvSpPr>
            <p:spPr bwMode="auto">
              <a:xfrm>
                <a:off x="3075" y="57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11" name="Group 147"/>
            <p:cNvGrpSpPr>
              <a:grpSpLocks noChangeAspect="1"/>
            </p:cNvGrpSpPr>
            <p:nvPr/>
          </p:nvGrpSpPr>
          <p:grpSpPr bwMode="auto">
            <a:xfrm>
              <a:off x="1654288" y="388826"/>
              <a:ext cx="5381400" cy="4489674"/>
              <a:chOff x="865" y="191"/>
              <a:chExt cx="3166" cy="2642"/>
            </a:xfrm>
          </p:grpSpPr>
          <p:sp>
            <p:nvSpPr>
              <p:cNvPr id="15" name="Line 148"/>
              <p:cNvSpPr>
                <a:spLocks noChangeAspect="1" noChangeShapeType="1"/>
              </p:cNvSpPr>
              <p:nvPr/>
            </p:nvSpPr>
            <p:spPr bwMode="auto">
              <a:xfrm flipH="1">
                <a:off x="864" y="1539"/>
                <a:ext cx="1586" cy="1293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449" y="191"/>
                <a:ext cx="0" cy="134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" name="Line 150"/>
              <p:cNvSpPr>
                <a:spLocks noChangeAspect="1" noChangeShapeType="1"/>
              </p:cNvSpPr>
              <p:nvPr/>
            </p:nvSpPr>
            <p:spPr bwMode="auto">
              <a:xfrm>
                <a:off x="2449" y="1539"/>
                <a:ext cx="1583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2" name="AutoShape 160"/>
            <p:cNvSpPr>
              <a:spLocks noChangeAspect="1" noChangeArrowheads="1"/>
            </p:cNvSpPr>
            <p:nvPr/>
          </p:nvSpPr>
          <p:spPr bwMode="auto">
            <a:xfrm>
              <a:off x="3993740" y="4254259"/>
              <a:ext cx="407464" cy="412134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  <p:sp>
          <p:nvSpPr>
            <p:cNvPr id="13" name="AutoShape 161"/>
            <p:cNvSpPr>
              <a:spLocks noChangeAspect="1" noChangeArrowheads="1"/>
            </p:cNvSpPr>
            <p:nvPr/>
          </p:nvSpPr>
          <p:spPr bwMode="auto">
            <a:xfrm>
              <a:off x="5726685" y="1810895"/>
              <a:ext cx="402553" cy="397416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  <p:sp>
          <p:nvSpPr>
            <p:cNvPr id="14" name="AutoShape 162"/>
            <p:cNvSpPr>
              <a:spLocks noChangeAspect="1" noChangeArrowheads="1"/>
            </p:cNvSpPr>
            <p:nvPr/>
          </p:nvSpPr>
          <p:spPr bwMode="auto">
            <a:xfrm>
              <a:off x="2776262" y="1771644"/>
              <a:ext cx="407464" cy="407229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 kern="0">
                <a:solidFill>
                  <a:sysClr val="windowText" lastClr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129" name="Rectangle 128"/>
          <p:cNvSpPr/>
          <p:nvPr/>
        </p:nvSpPr>
        <p:spPr bwMode="auto">
          <a:xfrm>
            <a:off x="4250569" y="1737142"/>
            <a:ext cx="3943350" cy="1200150"/>
          </a:xfrm>
          <a:prstGeom prst="rect">
            <a:avLst/>
          </a:prstGeom>
          <a:noFill/>
          <a:ln w="5715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0" name="Freeform 129"/>
          <p:cNvSpPr/>
          <p:nvPr/>
        </p:nvSpPr>
        <p:spPr bwMode="auto">
          <a:xfrm>
            <a:off x="2576514" y="3338514"/>
            <a:ext cx="1164431" cy="1108472"/>
          </a:xfrm>
          <a:custGeom>
            <a:avLst/>
            <a:gdLst>
              <a:gd name="connsiteX0" fmla="*/ 103909 w 1551710"/>
              <a:gd name="connsiteY0" fmla="*/ 162791 h 1478972"/>
              <a:gd name="connsiteX1" fmla="*/ 457200 w 1551710"/>
              <a:gd name="connsiteY1" fmla="*/ 58882 h 1478972"/>
              <a:gd name="connsiteX2" fmla="*/ 1371600 w 1551710"/>
              <a:gd name="connsiteY2" fmla="*/ 516082 h 1478972"/>
              <a:gd name="connsiteX3" fmla="*/ 1537855 w 1551710"/>
              <a:gd name="connsiteY3" fmla="*/ 1285009 h 1478972"/>
              <a:gd name="connsiteX4" fmla="*/ 1288473 w 1551710"/>
              <a:gd name="connsiteY4" fmla="*/ 1451263 h 1478972"/>
              <a:gd name="connsiteX5" fmla="*/ 1018309 w 1551710"/>
              <a:gd name="connsiteY5" fmla="*/ 1451263 h 1478972"/>
              <a:gd name="connsiteX6" fmla="*/ 789709 w 1551710"/>
              <a:gd name="connsiteY6" fmla="*/ 1368136 h 1478972"/>
              <a:gd name="connsiteX7" fmla="*/ 270164 w 1551710"/>
              <a:gd name="connsiteY7" fmla="*/ 1077191 h 1478972"/>
              <a:gd name="connsiteX8" fmla="*/ 83128 w 1551710"/>
              <a:gd name="connsiteY8" fmla="*/ 973282 h 1478972"/>
              <a:gd name="connsiteX9" fmla="*/ 0 w 1551710"/>
              <a:gd name="connsiteY9" fmla="*/ 723900 h 1478972"/>
              <a:gd name="connsiteX10" fmla="*/ 103909 w 1551710"/>
              <a:gd name="connsiteY10" fmla="*/ 162791 h 1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1710" h="1478972">
                <a:moveTo>
                  <a:pt x="103909" y="162791"/>
                </a:moveTo>
                <a:cubicBezTo>
                  <a:pt x="180109" y="51955"/>
                  <a:pt x="245918" y="0"/>
                  <a:pt x="457200" y="58882"/>
                </a:cubicBezTo>
                <a:cubicBezTo>
                  <a:pt x="668482" y="117764"/>
                  <a:pt x="1191491" y="311728"/>
                  <a:pt x="1371600" y="516082"/>
                </a:cubicBezTo>
                <a:cubicBezTo>
                  <a:pt x="1551709" y="720436"/>
                  <a:pt x="1551710" y="1129146"/>
                  <a:pt x="1537855" y="1285009"/>
                </a:cubicBezTo>
                <a:cubicBezTo>
                  <a:pt x="1524001" y="1440873"/>
                  <a:pt x="1375064" y="1423554"/>
                  <a:pt x="1288473" y="1451263"/>
                </a:cubicBezTo>
                <a:cubicBezTo>
                  <a:pt x="1201882" y="1478972"/>
                  <a:pt x="1101436" y="1465117"/>
                  <a:pt x="1018309" y="1451263"/>
                </a:cubicBezTo>
                <a:cubicBezTo>
                  <a:pt x="935182" y="1437409"/>
                  <a:pt x="914400" y="1430481"/>
                  <a:pt x="789709" y="1368136"/>
                </a:cubicBezTo>
                <a:cubicBezTo>
                  <a:pt x="665018" y="1305791"/>
                  <a:pt x="270164" y="1077191"/>
                  <a:pt x="270164" y="1077191"/>
                </a:cubicBezTo>
                <a:cubicBezTo>
                  <a:pt x="152401" y="1011382"/>
                  <a:pt x="128155" y="1032164"/>
                  <a:pt x="83128" y="973282"/>
                </a:cubicBezTo>
                <a:cubicBezTo>
                  <a:pt x="38101" y="914400"/>
                  <a:pt x="0" y="858982"/>
                  <a:pt x="0" y="723900"/>
                </a:cubicBezTo>
                <a:cubicBezTo>
                  <a:pt x="0" y="588818"/>
                  <a:pt x="27709" y="273627"/>
                  <a:pt x="103909" y="162791"/>
                </a:cubicBezTo>
                <a:close/>
              </a:path>
            </a:pathLst>
          </a:custGeom>
          <a:noFill/>
          <a:ln w="5715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999310" y="6604084"/>
            <a:ext cx="1428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Kristen </a:t>
            </a:r>
            <a:r>
              <a:rPr lang="en-US" sz="1050" dirty="0" err="1"/>
              <a:t>Grauman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282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822"/>
            <a:ext cx="7886700" cy="994172"/>
          </a:xfrm>
        </p:spPr>
        <p:txBody>
          <a:bodyPr/>
          <a:lstStyle/>
          <a:p>
            <a:r>
              <a:rPr lang="en-US" dirty="0" smtClean="0"/>
              <a:t>Discover constraints from videos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1560" b="58285"/>
          <a:stretch/>
        </p:blipFill>
        <p:spPr>
          <a:xfrm>
            <a:off x="2005965" y="1586389"/>
            <a:ext cx="5132070" cy="1958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56261" y="5477893"/>
            <a:ext cx="26502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Different</a:t>
            </a:r>
            <a:r>
              <a:rPr lang="en-US" sz="2700" dirty="0"/>
              <a:t> persons</a:t>
            </a:r>
            <a:endParaRPr lang="en-US" sz="2700" dirty="0"/>
          </a:p>
        </p:txBody>
      </p:sp>
      <p:sp>
        <p:nvSpPr>
          <p:cNvPr id="12" name="Rectangle 11"/>
          <p:cNvSpPr/>
          <p:nvPr/>
        </p:nvSpPr>
        <p:spPr>
          <a:xfrm>
            <a:off x="1271482" y="5481397"/>
            <a:ext cx="202061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Same</a:t>
            </a:r>
            <a:r>
              <a:rPr lang="en-US" sz="2700" dirty="0"/>
              <a:t> person</a:t>
            </a:r>
            <a:endParaRPr lang="en-US" sz="2700" dirty="0"/>
          </a:p>
        </p:txBody>
      </p:sp>
      <p:grpSp>
        <p:nvGrpSpPr>
          <p:cNvPr id="261" name="Group 260"/>
          <p:cNvGrpSpPr/>
          <p:nvPr/>
        </p:nvGrpSpPr>
        <p:grpSpPr>
          <a:xfrm>
            <a:off x="428689" y="3484334"/>
            <a:ext cx="1796558" cy="1974103"/>
            <a:chOff x="571584" y="3502778"/>
            <a:chExt cx="2395411" cy="26321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4100" t="9179" r="69005" b="69280"/>
            <a:stretch/>
          </p:blipFill>
          <p:spPr>
            <a:xfrm>
              <a:off x="571584" y="3502778"/>
              <a:ext cx="2395411" cy="26321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612903" y="4759419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1971372" y="4805583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2329378" y="4971282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2603594" y="5207866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701071" y="4935129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1008454" y="4818846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607423" y="5596656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904546" y="5680446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/>
            <p:cNvSpPr/>
            <p:nvPr/>
          </p:nvSpPr>
          <p:spPr>
            <a:xfrm>
              <a:off x="1237509" y="5687912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/>
            <p:cNvSpPr/>
            <p:nvPr/>
          </p:nvSpPr>
          <p:spPr>
            <a:xfrm>
              <a:off x="1561145" y="5678054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/>
            <p:cNvSpPr/>
            <p:nvPr/>
          </p:nvSpPr>
          <p:spPr>
            <a:xfrm>
              <a:off x="672431" y="3931274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28"/>
            <p:cNvSpPr/>
            <p:nvPr/>
          </p:nvSpPr>
          <p:spPr>
            <a:xfrm>
              <a:off x="848532" y="4182540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/>
            <p:cNvSpPr/>
            <p:nvPr/>
          </p:nvSpPr>
          <p:spPr>
            <a:xfrm>
              <a:off x="1445323" y="4422836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/>
            <p:cNvSpPr/>
            <p:nvPr/>
          </p:nvSpPr>
          <p:spPr>
            <a:xfrm>
              <a:off x="1732063" y="4386348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/>
            <p:cNvSpPr/>
            <p:nvPr/>
          </p:nvSpPr>
          <p:spPr>
            <a:xfrm>
              <a:off x="1967244" y="4255256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/>
            <p:cNvSpPr/>
            <p:nvPr/>
          </p:nvSpPr>
          <p:spPr>
            <a:xfrm>
              <a:off x="2042339" y="5620022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Oval 37"/>
            <p:cNvSpPr/>
            <p:nvPr/>
          </p:nvSpPr>
          <p:spPr>
            <a:xfrm>
              <a:off x="2268799" y="5486175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Oval 38"/>
            <p:cNvSpPr/>
            <p:nvPr/>
          </p:nvSpPr>
          <p:spPr>
            <a:xfrm>
              <a:off x="2701504" y="5040286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39"/>
            <p:cNvSpPr/>
            <p:nvPr/>
          </p:nvSpPr>
          <p:spPr>
            <a:xfrm>
              <a:off x="2472048" y="5334495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Oval 40"/>
            <p:cNvSpPr/>
            <p:nvPr/>
          </p:nvSpPr>
          <p:spPr>
            <a:xfrm>
              <a:off x="2185009" y="3819243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41"/>
            <p:cNvSpPr/>
            <p:nvPr/>
          </p:nvSpPr>
          <p:spPr>
            <a:xfrm>
              <a:off x="2436014" y="3681397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39856" y="3514806"/>
            <a:ext cx="1796558" cy="1974103"/>
            <a:chOff x="1914730" y="3478417"/>
            <a:chExt cx="2395411" cy="263213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24100" t="9179" r="69005" b="69280"/>
            <a:stretch/>
          </p:blipFill>
          <p:spPr>
            <a:xfrm>
              <a:off x="1914730" y="3478417"/>
              <a:ext cx="2395411" cy="2632137"/>
            </a:xfrm>
            <a:prstGeom prst="rect">
              <a:avLst/>
            </a:prstGeom>
          </p:spPr>
        </p:pic>
        <p:sp>
          <p:nvSpPr>
            <p:cNvPr id="48" name="Oval 47"/>
            <p:cNvSpPr/>
            <p:nvPr/>
          </p:nvSpPr>
          <p:spPr>
            <a:xfrm>
              <a:off x="2956049" y="4735058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Oval 48"/>
            <p:cNvSpPr/>
            <p:nvPr/>
          </p:nvSpPr>
          <p:spPr>
            <a:xfrm>
              <a:off x="3314518" y="4781222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Oval 49"/>
            <p:cNvSpPr/>
            <p:nvPr/>
          </p:nvSpPr>
          <p:spPr>
            <a:xfrm>
              <a:off x="3672524" y="4946921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Oval 50"/>
            <p:cNvSpPr/>
            <p:nvPr/>
          </p:nvSpPr>
          <p:spPr>
            <a:xfrm>
              <a:off x="3946740" y="5183505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Oval 51"/>
            <p:cNvSpPr/>
            <p:nvPr/>
          </p:nvSpPr>
          <p:spPr>
            <a:xfrm>
              <a:off x="2044217" y="4910768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Oval 52"/>
            <p:cNvSpPr/>
            <p:nvPr/>
          </p:nvSpPr>
          <p:spPr>
            <a:xfrm>
              <a:off x="2351600" y="4794485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Oval 53"/>
            <p:cNvSpPr/>
            <p:nvPr/>
          </p:nvSpPr>
          <p:spPr>
            <a:xfrm>
              <a:off x="1950569" y="5572295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2247692" y="5656085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2580655" y="5663551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Oval 56"/>
            <p:cNvSpPr/>
            <p:nvPr/>
          </p:nvSpPr>
          <p:spPr>
            <a:xfrm>
              <a:off x="2904291" y="5653693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Oval 57"/>
            <p:cNvSpPr/>
            <p:nvPr/>
          </p:nvSpPr>
          <p:spPr>
            <a:xfrm>
              <a:off x="2015577" y="3906913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Oval 58"/>
            <p:cNvSpPr/>
            <p:nvPr/>
          </p:nvSpPr>
          <p:spPr>
            <a:xfrm>
              <a:off x="2191678" y="4158179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Oval 59"/>
            <p:cNvSpPr/>
            <p:nvPr/>
          </p:nvSpPr>
          <p:spPr>
            <a:xfrm>
              <a:off x="2788469" y="4398475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Oval 60"/>
            <p:cNvSpPr/>
            <p:nvPr/>
          </p:nvSpPr>
          <p:spPr>
            <a:xfrm>
              <a:off x="3075209" y="4361987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Oval 61"/>
            <p:cNvSpPr/>
            <p:nvPr/>
          </p:nvSpPr>
          <p:spPr>
            <a:xfrm>
              <a:off x="3310390" y="4230895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Oval 62"/>
            <p:cNvSpPr/>
            <p:nvPr/>
          </p:nvSpPr>
          <p:spPr>
            <a:xfrm>
              <a:off x="3385485" y="5595661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Oval 63"/>
            <p:cNvSpPr/>
            <p:nvPr/>
          </p:nvSpPr>
          <p:spPr>
            <a:xfrm>
              <a:off x="3611945" y="5461814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Oval 64"/>
            <p:cNvSpPr/>
            <p:nvPr/>
          </p:nvSpPr>
          <p:spPr>
            <a:xfrm>
              <a:off x="4044650" y="5015925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Oval 65"/>
            <p:cNvSpPr/>
            <p:nvPr/>
          </p:nvSpPr>
          <p:spPr>
            <a:xfrm>
              <a:off x="3815194" y="5310134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Oval 66"/>
            <p:cNvSpPr/>
            <p:nvPr/>
          </p:nvSpPr>
          <p:spPr>
            <a:xfrm>
              <a:off x="3528155" y="3794882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Oval 67"/>
            <p:cNvSpPr/>
            <p:nvPr/>
          </p:nvSpPr>
          <p:spPr>
            <a:xfrm>
              <a:off x="3779160" y="3657036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2567617" y="3829072"/>
            <a:ext cx="1856918" cy="1556157"/>
            <a:chOff x="3423489" y="3962429"/>
            <a:chExt cx="2475890" cy="2074876"/>
          </a:xfrm>
        </p:grpSpPr>
        <p:sp>
          <p:nvSpPr>
            <p:cNvPr id="73" name="Oval 72"/>
            <p:cNvSpPr/>
            <p:nvPr/>
          </p:nvSpPr>
          <p:spPr>
            <a:xfrm>
              <a:off x="4524721" y="5304819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Oval 73"/>
            <p:cNvSpPr/>
            <p:nvPr/>
          </p:nvSpPr>
          <p:spPr>
            <a:xfrm>
              <a:off x="4459132" y="4898663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/>
            <p:cNvSpPr/>
            <p:nvPr/>
          </p:nvSpPr>
          <p:spPr>
            <a:xfrm>
              <a:off x="4865526" y="5233819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Oval 75"/>
            <p:cNvSpPr/>
            <p:nvPr/>
          </p:nvSpPr>
          <p:spPr>
            <a:xfrm>
              <a:off x="4733348" y="4807752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76"/>
            <p:cNvSpPr/>
            <p:nvPr/>
          </p:nvSpPr>
          <p:spPr>
            <a:xfrm>
              <a:off x="3587818" y="4982002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Oval 77"/>
            <p:cNvSpPr/>
            <p:nvPr/>
          </p:nvSpPr>
          <p:spPr>
            <a:xfrm>
              <a:off x="3912364" y="4967963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Oval 78"/>
            <p:cNvSpPr/>
            <p:nvPr/>
          </p:nvSpPr>
          <p:spPr>
            <a:xfrm>
              <a:off x="3711417" y="5496740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Oval 79"/>
            <p:cNvSpPr/>
            <p:nvPr/>
          </p:nvSpPr>
          <p:spPr>
            <a:xfrm>
              <a:off x="3694589" y="5869725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1" name="Oval 80"/>
            <p:cNvSpPr/>
            <p:nvPr/>
          </p:nvSpPr>
          <p:spPr>
            <a:xfrm>
              <a:off x="4097696" y="5849435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Oval 81"/>
            <p:cNvSpPr/>
            <p:nvPr/>
          </p:nvSpPr>
          <p:spPr>
            <a:xfrm>
              <a:off x="4143001" y="5536818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Oval 82"/>
            <p:cNvSpPr/>
            <p:nvPr/>
          </p:nvSpPr>
          <p:spPr>
            <a:xfrm>
              <a:off x="3423489" y="4324621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Oval 83"/>
            <p:cNvSpPr/>
            <p:nvPr/>
          </p:nvSpPr>
          <p:spPr>
            <a:xfrm>
              <a:off x="3757994" y="4108034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Oval 84"/>
            <p:cNvSpPr/>
            <p:nvPr/>
          </p:nvSpPr>
          <p:spPr>
            <a:xfrm>
              <a:off x="4349368" y="4103093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Oval 85"/>
            <p:cNvSpPr/>
            <p:nvPr/>
          </p:nvSpPr>
          <p:spPr>
            <a:xfrm>
              <a:off x="4373552" y="4369994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Oval 86"/>
            <p:cNvSpPr/>
            <p:nvPr/>
          </p:nvSpPr>
          <p:spPr>
            <a:xfrm>
              <a:off x="4655422" y="4157041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Oval 88"/>
            <p:cNvSpPr/>
            <p:nvPr/>
          </p:nvSpPr>
          <p:spPr>
            <a:xfrm>
              <a:off x="5369422" y="5620022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0" name="Oval 89"/>
            <p:cNvSpPr/>
            <p:nvPr/>
          </p:nvSpPr>
          <p:spPr>
            <a:xfrm>
              <a:off x="5441290" y="5207866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1" name="Oval 90"/>
            <p:cNvSpPr/>
            <p:nvPr/>
          </p:nvSpPr>
          <p:spPr>
            <a:xfrm>
              <a:off x="5731799" y="5374018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Oval 91"/>
            <p:cNvSpPr/>
            <p:nvPr/>
          </p:nvSpPr>
          <p:spPr>
            <a:xfrm>
              <a:off x="5384290" y="4171871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3" name="Oval 92"/>
            <p:cNvSpPr/>
            <p:nvPr/>
          </p:nvSpPr>
          <p:spPr>
            <a:xfrm>
              <a:off x="5114849" y="3962429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7" name="Straight Connector 96"/>
            <p:cNvCxnSpPr>
              <a:stCxn id="83" idx="7"/>
              <a:endCxn id="84" idx="3"/>
            </p:cNvCxnSpPr>
            <p:nvPr/>
          </p:nvCxnSpPr>
          <p:spPr>
            <a:xfrm flipV="1">
              <a:off x="3566527" y="4251072"/>
              <a:ext cx="216009" cy="980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77" idx="6"/>
              <a:endCxn id="78" idx="2"/>
            </p:cNvCxnSpPr>
            <p:nvPr/>
          </p:nvCxnSpPr>
          <p:spPr>
            <a:xfrm flipV="1">
              <a:off x="3755398" y="5051753"/>
              <a:ext cx="156966" cy="140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79" idx="6"/>
              <a:endCxn id="82" idx="2"/>
            </p:cNvCxnSpPr>
            <p:nvPr/>
          </p:nvCxnSpPr>
          <p:spPr>
            <a:xfrm>
              <a:off x="3878997" y="5580530"/>
              <a:ext cx="264004" cy="400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80" idx="6"/>
              <a:endCxn id="81" idx="2"/>
            </p:cNvCxnSpPr>
            <p:nvPr/>
          </p:nvCxnSpPr>
          <p:spPr>
            <a:xfrm flipV="1">
              <a:off x="3862169" y="5933225"/>
              <a:ext cx="235527" cy="202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79" idx="4"/>
              <a:endCxn id="80" idx="0"/>
            </p:cNvCxnSpPr>
            <p:nvPr/>
          </p:nvCxnSpPr>
          <p:spPr>
            <a:xfrm flipH="1">
              <a:off x="3778379" y="5664320"/>
              <a:ext cx="16828" cy="2054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82" idx="4"/>
              <a:endCxn id="81" idx="0"/>
            </p:cNvCxnSpPr>
            <p:nvPr/>
          </p:nvCxnSpPr>
          <p:spPr>
            <a:xfrm flipH="1">
              <a:off x="4181486" y="5704398"/>
              <a:ext cx="45305" cy="1450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79" idx="5"/>
              <a:endCxn id="81" idx="1"/>
            </p:cNvCxnSpPr>
            <p:nvPr/>
          </p:nvCxnSpPr>
          <p:spPr>
            <a:xfrm>
              <a:off x="3854455" y="5639778"/>
              <a:ext cx="267783" cy="2341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82" idx="3"/>
              <a:endCxn id="80" idx="7"/>
            </p:cNvCxnSpPr>
            <p:nvPr/>
          </p:nvCxnSpPr>
          <p:spPr>
            <a:xfrm flipH="1">
              <a:off x="3837627" y="5679856"/>
              <a:ext cx="329916" cy="2144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73" idx="7"/>
              <a:endCxn id="76" idx="3"/>
            </p:cNvCxnSpPr>
            <p:nvPr/>
          </p:nvCxnSpPr>
          <p:spPr>
            <a:xfrm flipV="1">
              <a:off x="4667759" y="4950790"/>
              <a:ext cx="90131" cy="3785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75" idx="0"/>
              <a:endCxn id="74" idx="5"/>
            </p:cNvCxnSpPr>
            <p:nvPr/>
          </p:nvCxnSpPr>
          <p:spPr>
            <a:xfrm flipH="1" flipV="1">
              <a:off x="4602170" y="5041701"/>
              <a:ext cx="347146" cy="1921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74" idx="4"/>
              <a:endCxn id="73" idx="0"/>
            </p:cNvCxnSpPr>
            <p:nvPr/>
          </p:nvCxnSpPr>
          <p:spPr>
            <a:xfrm>
              <a:off x="4542922" y="5066243"/>
              <a:ext cx="65589" cy="2385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74" idx="6"/>
              <a:endCxn id="76" idx="3"/>
            </p:cNvCxnSpPr>
            <p:nvPr/>
          </p:nvCxnSpPr>
          <p:spPr>
            <a:xfrm flipV="1">
              <a:off x="4626712" y="4950790"/>
              <a:ext cx="131178" cy="31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73" idx="7"/>
              <a:endCxn id="75" idx="1"/>
            </p:cNvCxnSpPr>
            <p:nvPr/>
          </p:nvCxnSpPr>
          <p:spPr>
            <a:xfrm flipV="1">
              <a:off x="4667759" y="5258361"/>
              <a:ext cx="222309" cy="7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75" idx="0"/>
              <a:endCxn id="76" idx="5"/>
            </p:cNvCxnSpPr>
            <p:nvPr/>
          </p:nvCxnSpPr>
          <p:spPr>
            <a:xfrm flipH="1" flipV="1">
              <a:off x="4876386" y="4950790"/>
              <a:ext cx="72930" cy="2830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85" idx="6"/>
              <a:endCxn id="87" idx="2"/>
            </p:cNvCxnSpPr>
            <p:nvPr/>
          </p:nvCxnSpPr>
          <p:spPr>
            <a:xfrm>
              <a:off x="4516948" y="4186883"/>
              <a:ext cx="138474" cy="539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86" idx="7"/>
              <a:endCxn id="87" idx="3"/>
            </p:cNvCxnSpPr>
            <p:nvPr/>
          </p:nvCxnSpPr>
          <p:spPr>
            <a:xfrm flipV="1">
              <a:off x="4516590" y="4300079"/>
              <a:ext cx="163374" cy="944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86" idx="0"/>
              <a:endCxn id="85" idx="4"/>
            </p:cNvCxnSpPr>
            <p:nvPr/>
          </p:nvCxnSpPr>
          <p:spPr>
            <a:xfrm flipH="1" flipV="1">
              <a:off x="4433158" y="4270673"/>
              <a:ext cx="24184" cy="993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89" idx="7"/>
              <a:endCxn id="91" idx="3"/>
            </p:cNvCxnSpPr>
            <p:nvPr/>
          </p:nvCxnSpPr>
          <p:spPr>
            <a:xfrm flipV="1">
              <a:off x="5512460" y="5517056"/>
              <a:ext cx="243881" cy="1275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92" idx="1"/>
              <a:endCxn id="93" idx="5"/>
            </p:cNvCxnSpPr>
            <p:nvPr/>
          </p:nvCxnSpPr>
          <p:spPr>
            <a:xfrm flipH="1" flipV="1">
              <a:off x="5257887" y="4105467"/>
              <a:ext cx="150945" cy="909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89" idx="0"/>
              <a:endCxn id="90" idx="4"/>
            </p:cNvCxnSpPr>
            <p:nvPr/>
          </p:nvCxnSpPr>
          <p:spPr>
            <a:xfrm flipV="1">
              <a:off x="5453212" y="5375446"/>
              <a:ext cx="71868" cy="2445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90" idx="6"/>
              <a:endCxn id="91" idx="1"/>
            </p:cNvCxnSpPr>
            <p:nvPr/>
          </p:nvCxnSpPr>
          <p:spPr>
            <a:xfrm>
              <a:off x="5608870" y="5291656"/>
              <a:ext cx="147471" cy="1069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Group 262"/>
          <p:cNvGrpSpPr/>
          <p:nvPr/>
        </p:nvGrpSpPr>
        <p:grpSpPr>
          <a:xfrm>
            <a:off x="6919064" y="3825506"/>
            <a:ext cx="1856918" cy="1556157"/>
            <a:chOff x="9225419" y="3957675"/>
            <a:chExt cx="2475890" cy="2074876"/>
          </a:xfrm>
        </p:grpSpPr>
        <p:sp>
          <p:nvSpPr>
            <p:cNvPr id="190" name="Oval 189"/>
            <p:cNvSpPr/>
            <p:nvPr/>
          </p:nvSpPr>
          <p:spPr>
            <a:xfrm>
              <a:off x="10667456" y="5229065"/>
              <a:ext cx="167580" cy="167580"/>
            </a:xfrm>
            <a:prstGeom prst="ellipse">
              <a:avLst/>
            </a:prstGeom>
            <a:solidFill>
              <a:srgbClr val="006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2" name="Oval 191"/>
            <p:cNvSpPr/>
            <p:nvPr/>
          </p:nvSpPr>
          <p:spPr>
            <a:xfrm>
              <a:off x="9715701" y="4984677"/>
              <a:ext cx="167580" cy="167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5" name="Oval 194"/>
            <p:cNvSpPr/>
            <p:nvPr/>
          </p:nvSpPr>
          <p:spPr>
            <a:xfrm>
              <a:off x="9496519" y="5864971"/>
              <a:ext cx="167580" cy="1675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8" name="Oval 197"/>
            <p:cNvSpPr/>
            <p:nvPr/>
          </p:nvSpPr>
          <p:spPr>
            <a:xfrm>
              <a:off x="9225419" y="4319867"/>
              <a:ext cx="167580" cy="1675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2" name="Oval 201"/>
            <p:cNvSpPr/>
            <p:nvPr/>
          </p:nvSpPr>
          <p:spPr>
            <a:xfrm>
              <a:off x="10457352" y="4152287"/>
              <a:ext cx="167580" cy="167580"/>
            </a:xfrm>
            <a:prstGeom prst="ellipse">
              <a:avLst/>
            </a:prstGeom>
            <a:solidFill>
              <a:srgbClr val="F2B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533729" y="5369264"/>
              <a:ext cx="167580" cy="167580"/>
            </a:xfrm>
            <a:prstGeom prst="ellipse">
              <a:avLst/>
            </a:prstGeom>
            <a:solidFill>
              <a:srgbClr val="D47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7" name="Oval 206"/>
            <p:cNvSpPr/>
            <p:nvPr/>
          </p:nvSpPr>
          <p:spPr>
            <a:xfrm>
              <a:off x="10916779" y="3957675"/>
              <a:ext cx="167580" cy="167580"/>
            </a:xfrm>
            <a:prstGeom prst="ellipse">
              <a:avLst/>
            </a:prstGeom>
            <a:solidFill>
              <a:srgbClr val="A6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5" name="Straight Connector 234"/>
            <p:cNvCxnSpPr>
              <a:stCxn id="198" idx="5"/>
              <a:endCxn id="192" idx="1"/>
            </p:cNvCxnSpPr>
            <p:nvPr/>
          </p:nvCxnSpPr>
          <p:spPr>
            <a:xfrm>
              <a:off x="9368457" y="4462905"/>
              <a:ext cx="371786" cy="54631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198" idx="4"/>
              <a:endCxn id="195" idx="0"/>
            </p:cNvCxnSpPr>
            <p:nvPr/>
          </p:nvCxnSpPr>
          <p:spPr>
            <a:xfrm>
              <a:off x="9309209" y="4487447"/>
              <a:ext cx="271100" cy="137752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192" idx="4"/>
              <a:endCxn id="195" idx="7"/>
            </p:cNvCxnSpPr>
            <p:nvPr/>
          </p:nvCxnSpPr>
          <p:spPr>
            <a:xfrm flipH="1">
              <a:off x="9639557" y="5152257"/>
              <a:ext cx="159934" cy="73725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02" idx="4"/>
              <a:endCxn id="190" idx="0"/>
            </p:cNvCxnSpPr>
            <p:nvPr/>
          </p:nvCxnSpPr>
          <p:spPr>
            <a:xfrm>
              <a:off x="10541142" y="4319867"/>
              <a:ext cx="210104" cy="90919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07" idx="5"/>
              <a:endCxn id="205" idx="0"/>
            </p:cNvCxnSpPr>
            <p:nvPr/>
          </p:nvCxnSpPr>
          <p:spPr>
            <a:xfrm>
              <a:off x="11059817" y="4100713"/>
              <a:ext cx="557702" cy="12685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190" idx="6"/>
              <a:endCxn id="205" idx="2"/>
            </p:cNvCxnSpPr>
            <p:nvPr/>
          </p:nvCxnSpPr>
          <p:spPr>
            <a:xfrm>
              <a:off x="10835036" y="5312855"/>
              <a:ext cx="698693" cy="1401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90" idx="3"/>
              <a:endCxn id="195" idx="6"/>
            </p:cNvCxnSpPr>
            <p:nvPr/>
          </p:nvCxnSpPr>
          <p:spPr>
            <a:xfrm flipH="1">
              <a:off x="9664099" y="5372103"/>
              <a:ext cx="1027899" cy="57665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92" idx="7"/>
              <a:endCxn id="202" idx="3"/>
            </p:cNvCxnSpPr>
            <p:nvPr/>
          </p:nvCxnSpPr>
          <p:spPr>
            <a:xfrm flipV="1">
              <a:off x="9858739" y="4295325"/>
              <a:ext cx="623155" cy="71389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82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pic>
        <p:nvPicPr>
          <p:cNvPr id="6" name="eccv16_sp_0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113" y="2226469"/>
            <a:ext cx="5819775" cy="3263504"/>
          </a:xfrm>
        </p:spPr>
      </p:pic>
    </p:spTree>
    <p:extLst>
      <p:ext uri="{BB962C8B-B14F-4D97-AF65-F5344CB8AC3E}">
        <p14:creationId xmlns:p14="http://schemas.microsoft.com/office/powerpoint/2010/main" val="21876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39483" y="964875"/>
            <a:ext cx="6265034" cy="4975717"/>
            <a:chOff x="2191501" y="135479"/>
            <a:chExt cx="7976436" cy="63349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1501" y="3355723"/>
              <a:ext cx="3371850" cy="31146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62" y="3355724"/>
              <a:ext cx="3914775" cy="31146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076" y="135479"/>
              <a:ext cx="3343275" cy="31527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2264" y="135479"/>
              <a:ext cx="3316181" cy="3152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9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3" y="2126131"/>
            <a:ext cx="4195804" cy="3369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05" y="2125266"/>
            <a:ext cx="4204593" cy="3371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8520" y="5570883"/>
            <a:ext cx="81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NimbusRomNo9L-Regu"/>
              </a:rPr>
              <a:t>T-</a:t>
            </a:r>
            <a:r>
              <a:rPr lang="en-US" sz="2100" dirty="0" err="1">
                <a:latin typeface="NimbusRomNo9L-Regu"/>
              </a:rPr>
              <a:t>ara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39545" y="5570883"/>
            <a:ext cx="15744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NimbusRomNo9L-Regu"/>
              </a:rPr>
              <a:t>Bruno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distance is crucial for</a:t>
            </a:r>
          </a:p>
          <a:p>
            <a:pPr lvl="1"/>
            <a:r>
              <a:rPr lang="en-US" dirty="0" smtClean="0"/>
              <a:t>Matching</a:t>
            </a:r>
          </a:p>
          <a:p>
            <a:pPr lvl="1"/>
            <a:r>
              <a:rPr lang="en-US" dirty="0" smtClean="0"/>
              <a:t>Retrieval </a:t>
            </a:r>
          </a:p>
          <a:p>
            <a:pPr lvl="1"/>
            <a:r>
              <a:rPr lang="en-US" dirty="0" smtClean="0"/>
              <a:t>Recognition</a:t>
            </a:r>
          </a:p>
          <a:p>
            <a:pPr lvl="1"/>
            <a:r>
              <a:rPr lang="en-US" dirty="0" smtClean="0"/>
              <a:t>Re-identification</a:t>
            </a:r>
            <a:endParaRPr lang="en-US" dirty="0"/>
          </a:p>
          <a:p>
            <a:r>
              <a:rPr lang="en-US" dirty="0" smtClean="0"/>
              <a:t>Two common strategies</a:t>
            </a:r>
          </a:p>
          <a:p>
            <a:pPr lvl="1"/>
            <a:r>
              <a:rPr lang="en-US" dirty="0" smtClean="0"/>
              <a:t>Siamese network</a:t>
            </a:r>
          </a:p>
          <a:p>
            <a:pPr lvl="1"/>
            <a:r>
              <a:rPr lang="en-US" dirty="0" smtClean="0"/>
              <a:t>Triplet network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3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57300" y="685801"/>
            <a:ext cx="6686550" cy="2174081"/>
            <a:chOff x="96" y="2496"/>
            <a:chExt cx="5616" cy="1826"/>
          </a:xfrm>
        </p:grpSpPr>
        <p:sp>
          <p:nvSpPr>
            <p:cNvPr id="82997" name="Rectangle 3"/>
            <p:cNvSpPr>
              <a:spLocks noChangeArrowheads="1"/>
            </p:cNvSpPr>
            <p:nvPr/>
          </p:nvSpPr>
          <p:spPr bwMode="auto">
            <a:xfrm>
              <a:off x="96" y="2736"/>
              <a:ext cx="5616" cy="1488"/>
            </a:xfrm>
            <a:prstGeom prst="rect">
              <a:avLst/>
            </a:prstGeom>
            <a:solidFill>
              <a:srgbClr val="DFCCAB"/>
            </a:solidFill>
            <a:ln w="381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pic>
          <p:nvPicPr>
            <p:cNvPr id="82998" name="Picture 4" descr="DaVinci_face_onl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36"/>
              <a:ext cx="1179" cy="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9" name="Picture 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976"/>
              <a:ext cx="1920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0" name="Picture 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01100">
              <a:off x="4512" y="2496"/>
              <a:ext cx="764" cy="1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57300" y="4857750"/>
            <a:ext cx="6686550" cy="1085850"/>
            <a:chOff x="96" y="96"/>
            <a:chExt cx="5616" cy="912"/>
          </a:xfrm>
        </p:grpSpPr>
        <p:sp>
          <p:nvSpPr>
            <p:cNvPr id="82979" name="Rectangle 8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pic>
          <p:nvPicPr>
            <p:cNvPr id="82980" name="Picture 9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1" name="Picture 10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2" name="Picture 11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3" name="Picture 12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4" name="Picture 13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5" name="Picture 14" descr="erm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6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7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8" name="Picture 17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9" name="Picture 18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0" name="Picture 19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1" name="Picture 2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2" name="Picture 2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3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4" name="Picture 23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5" name="Picture 2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6" name="Picture 25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314450" y="2971800"/>
            <a:ext cx="6572250" cy="1657350"/>
            <a:chOff x="144" y="1776"/>
            <a:chExt cx="5520" cy="1392"/>
          </a:xfrm>
        </p:grpSpPr>
        <p:sp>
          <p:nvSpPr>
            <p:cNvPr id="82949" name="Rectangle 27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0" name="Rectangle 28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1" name="Rectangle 29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2" name="Rectangle 30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3" name="Rectangle 31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4" name="Rectangle 32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5" name="Rectangle 33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6" name="Rectangle 34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7" name="Rectangle 35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8" name="Rectangle 36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59" name="Rectangle 37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60" name="Rectangle 38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61" name="Line 39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62" name="Line 40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pic>
          <p:nvPicPr>
            <p:cNvPr id="82963" name="Picture 41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4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43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44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67" name="Line 45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68" name="Line 46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82969" name="Line 47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pic>
          <p:nvPicPr>
            <p:cNvPr id="82970" name="Picture 48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49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5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51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5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53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54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55" descr="erm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5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628650" y="17958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Bag of Words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t="21136" r="10449" b="10669"/>
          <a:stretch>
            <a:fillRect/>
          </a:stretch>
        </p:blipFill>
        <p:spPr bwMode="auto">
          <a:xfrm>
            <a:off x="1970486" y="1676400"/>
            <a:ext cx="4983956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Content Placeholder 4"/>
          <p:cNvSpPr>
            <a:spLocks noGrp="1"/>
          </p:cNvSpPr>
          <p:nvPr>
            <p:ph idx="1"/>
          </p:nvPr>
        </p:nvSpPr>
        <p:spPr>
          <a:xfrm>
            <a:off x="628649" y="5230603"/>
            <a:ext cx="7660715" cy="3394472"/>
          </a:xfrm>
        </p:spPr>
        <p:txBody>
          <a:bodyPr>
            <a:normAutofit/>
          </a:bodyPr>
          <a:lstStyle/>
          <a:p>
            <a:r>
              <a:rPr lang="en-US" sz="2400" dirty="0"/>
              <a:t>Database images are loaded into the index mapping words to image numbers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6650" y="6604084"/>
            <a:ext cx="1428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Kristen </a:t>
            </a:r>
            <a:r>
              <a:rPr lang="en-US" sz="1050" dirty="0" err="1"/>
              <a:t>Grauman</a:t>
            </a:r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Inverted file index</a:t>
            </a:r>
          </a:p>
        </p:txBody>
      </p:sp>
    </p:spTree>
    <p:extLst>
      <p:ext uri="{BB962C8B-B14F-4D97-AF65-F5344CB8AC3E}">
        <p14:creationId xmlns:p14="http://schemas.microsoft.com/office/powerpoint/2010/main" val="29887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itchFamily="34" charset="0"/>
              </a:rPr>
              <a:t>Spatial Verification: two basic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4"/>
            <a:ext cx="7553138" cy="539591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RANSAC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Typically sort by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BoW</a:t>
            </a:r>
            <a:r>
              <a:rPr lang="en-US" dirty="0">
                <a:latin typeface="Arial" pitchFamily="34" charset="0"/>
                <a:cs typeface="Arial" pitchFamily="34" charset="0"/>
              </a:rPr>
              <a:t> similarity as initial filter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Verify by checking support (inliers) for possible transformations 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e.g., “success” if find a transformation with &gt; N inlier correspondences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Generalized Hough Transform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Let each matched feature cast a vote on location, scale, orientation of the model object 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Verify parameters with enough votes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22535" y="6604084"/>
            <a:ext cx="1582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Kristen </a:t>
            </a:r>
            <a:r>
              <a:rPr lang="en-US" sz="1050" dirty="0" err="1"/>
              <a:t>Grauman</a:t>
            </a:r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6FD6-FF4C-4A07-A6C4-69E6F02FB2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3604</TotalTime>
  <Words>1315</Words>
  <Application>Microsoft Office PowerPoint</Application>
  <PresentationFormat>On-screen Show (4:3)</PresentationFormat>
  <Paragraphs>285</Paragraphs>
  <Slides>64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Helvetica Neue</vt:lpstr>
      <vt:lpstr>Lucida Grande</vt:lpstr>
      <vt:lpstr>MS PGothic</vt:lpstr>
      <vt:lpstr>NimbusRomNo9L-Regu</vt:lpstr>
      <vt:lpstr>新細明體</vt:lpstr>
      <vt:lpstr>Arial</vt:lpstr>
      <vt:lpstr>Calibri</vt:lpstr>
      <vt:lpstr>Calibri Light</vt:lpstr>
      <vt:lpstr>Cambria Math</vt:lpstr>
      <vt:lpstr>Trebuchet MS</vt:lpstr>
      <vt:lpstr>Office Theme</vt:lpstr>
      <vt:lpstr>Siamese/Triplet Networks</vt:lpstr>
      <vt:lpstr>Today’s class</vt:lpstr>
      <vt:lpstr>Discussion – Think-pair-share</vt:lpstr>
      <vt:lpstr>Keypoint detection and descriptors</vt:lpstr>
      <vt:lpstr>SIFT descriptor</vt:lpstr>
      <vt:lpstr>Visual Words</vt:lpstr>
      <vt:lpstr>PowerPoint Presentation</vt:lpstr>
      <vt:lpstr>PowerPoint Presentation</vt:lpstr>
      <vt:lpstr>Spatial Verification: two basic strategies</vt:lpstr>
      <vt:lpstr>Image Categorization</vt:lpstr>
      <vt:lpstr>Features are the Keys</vt:lpstr>
      <vt:lpstr>Putting them together</vt:lpstr>
      <vt:lpstr>Progress on ImageNet</vt:lpstr>
      <vt:lpstr>VGG-Net</vt:lpstr>
      <vt:lpstr>VGG-Net</vt:lpstr>
      <vt:lpstr>ResNet</vt:lpstr>
      <vt:lpstr>DenseNet</vt:lpstr>
      <vt:lpstr>Training CNN with gradient descent</vt:lpstr>
      <vt:lpstr>Dropout</vt:lpstr>
      <vt:lpstr>Dropout</vt:lpstr>
      <vt:lpstr>Data Augmentation (Jittering)</vt:lpstr>
      <vt:lpstr>Parametric Rectified Linear Unit</vt:lpstr>
      <vt:lpstr>Batch Normalization</vt:lpstr>
      <vt:lpstr>How transferable are features in CNN?</vt:lpstr>
      <vt:lpstr>Find images that maximize some class scores</vt:lpstr>
      <vt:lpstr>Map activation back to the input pixel space</vt:lpstr>
      <vt:lpstr>Layer 1</vt:lpstr>
      <vt:lpstr>Layer 2</vt:lpstr>
      <vt:lpstr>Layer 3</vt:lpstr>
      <vt:lpstr>Layer 4 and 5</vt:lpstr>
      <vt:lpstr>Invert CNN features</vt:lpstr>
      <vt:lpstr>CNN Reconstruction</vt:lpstr>
      <vt:lpstr>Breaking CNNs</vt:lpstr>
      <vt:lpstr>Breaking CNNs</vt:lpstr>
      <vt:lpstr>Images that both CNN and Human can recognize</vt:lpstr>
      <vt:lpstr>Direct Encoding</vt:lpstr>
      <vt:lpstr>Indirect Encoding</vt:lpstr>
      <vt:lpstr>R-CNN (Girshick et al. CVPR 2014)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Combining what and where</vt:lpstr>
      <vt:lpstr>PowerPoint Presentation</vt:lpstr>
      <vt:lpstr>Atrous convolution</vt:lpstr>
      <vt:lpstr>Atrous spatial pyramid pooling</vt:lpstr>
      <vt:lpstr>Dilated convolution</vt:lpstr>
      <vt:lpstr>PowerPoint Presentation</vt:lpstr>
      <vt:lpstr>PowerPoint Presentation</vt:lpstr>
      <vt:lpstr>Siamese/Triplet networks for distance metric learning</vt:lpstr>
      <vt:lpstr>Siamese Network</vt:lpstr>
      <vt:lpstr>PowerPoint Presentation</vt:lpstr>
      <vt:lpstr>PowerPoint Presentation</vt:lpstr>
      <vt:lpstr>PowerPoint Presentation</vt:lpstr>
      <vt:lpstr>Triplet loss</vt:lpstr>
      <vt:lpstr>Problem: Multi-face tracking</vt:lpstr>
      <vt:lpstr>Major challenge: large appearance variations</vt:lpstr>
      <vt:lpstr>Discover constraints from videos</vt:lpstr>
      <vt:lpstr>Qualitative results</vt:lpstr>
      <vt:lpstr>PowerPoint Presentation</vt:lpstr>
      <vt:lpstr>Quantitative Results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Huang Jia-Bin</dc:creator>
  <cp:lastModifiedBy>Huang Jia-Bin</cp:lastModifiedBy>
  <cp:revision>157</cp:revision>
  <dcterms:created xsi:type="dcterms:W3CDTF">2016-08-19T16:11:18Z</dcterms:created>
  <dcterms:modified xsi:type="dcterms:W3CDTF">2017-02-14T06:49:52Z</dcterms:modified>
</cp:coreProperties>
</file>